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90" r:id="rId3"/>
    <p:sldId id="293" r:id="rId4"/>
    <p:sldId id="280" r:id="rId5"/>
    <p:sldId id="288" r:id="rId6"/>
    <p:sldId id="277" r:id="rId7"/>
    <p:sldId id="286" r:id="rId8"/>
    <p:sldId id="298" r:id="rId9"/>
    <p:sldId id="281" r:id="rId10"/>
    <p:sldId id="287" r:id="rId11"/>
    <p:sldId id="311" r:id="rId12"/>
    <p:sldId id="312" r:id="rId13"/>
    <p:sldId id="283" r:id="rId14"/>
    <p:sldId id="291" r:id="rId15"/>
    <p:sldId id="307" r:id="rId16"/>
    <p:sldId id="308" r:id="rId17"/>
    <p:sldId id="303" r:id="rId18"/>
    <p:sldId id="304" r:id="rId19"/>
    <p:sldId id="313" r:id="rId20"/>
    <p:sldId id="310" r:id="rId21"/>
    <p:sldId id="292" r:id="rId22"/>
  </p:sldIdLst>
  <p:sldSz cx="9906000" cy="6858000" type="A4"/>
  <p:notesSz cx="10020300" cy="6888163"/>
  <p:defaultTextStyle>
    <a:defPPr>
      <a:defRPr lang="ru-RU"/>
    </a:defPPr>
    <a:lvl1pPr marL="0" algn="l" defTabSz="804399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1pPr>
    <a:lvl2pPr marL="402200" algn="l" defTabSz="804399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2pPr>
    <a:lvl3pPr marL="804399" algn="l" defTabSz="804399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3pPr>
    <a:lvl4pPr marL="1206599" algn="l" defTabSz="804399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4pPr>
    <a:lvl5pPr marL="1608798" algn="l" defTabSz="804399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5pPr>
    <a:lvl6pPr marL="2010998" algn="l" defTabSz="804399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6pPr>
    <a:lvl7pPr marL="2413198" algn="l" defTabSz="804399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7pPr>
    <a:lvl8pPr marL="2815397" algn="l" defTabSz="804399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8pPr>
    <a:lvl9pPr marL="3217597" algn="l" defTabSz="804399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2BE33"/>
    <a:srgbClr val="9BBB59"/>
    <a:srgbClr val="008000"/>
    <a:srgbClr val="B2CDFF"/>
    <a:srgbClr val="00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61" autoAdjust="0"/>
    <p:restoredTop sz="98551" autoAdjust="0"/>
  </p:normalViewPr>
  <p:slideViewPr>
    <p:cSldViewPr>
      <p:cViewPr varScale="1">
        <p:scale>
          <a:sx n="98" d="100"/>
          <a:sy n="98" d="100"/>
        </p:scale>
        <p:origin x="-114" y="-29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4C195C-9962-4DD4-8E53-192E6AB8C3FE}" type="doc">
      <dgm:prSet loTypeId="urn:microsoft.com/office/officeart/2005/8/layout/default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A6659E-70F3-4BDB-8A38-429D43BF7784}">
      <dgm:prSet phldrT="[Текст]" custT="1"/>
      <dgm:spPr>
        <a:solidFill>
          <a:srgbClr val="008000"/>
        </a:solidFill>
        <a:ln>
          <a:noFill/>
        </a:ln>
      </dgm:spPr>
      <dgm:t>
        <a:bodyPr/>
        <a:lstStyle/>
        <a:p>
          <a:r>
            <a:rPr lang="ru-RU" sz="18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1. Принятие решения  о ГКО</a:t>
          </a:r>
        </a:p>
      </dgm:t>
    </dgm:pt>
    <dgm:pt modelId="{F4A1FED4-30F7-43B7-A787-4D6CC612AAF2}" type="parTrans" cxnId="{963EF661-FA4A-4E83-8324-1BC6C3F76F68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30F980-634F-4FF0-A85D-AF175190BE07}" type="sibTrans" cxnId="{963EF661-FA4A-4E83-8324-1BC6C3F76F68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8B7403-6D4D-4EAE-9BB0-40B139CCF27E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2. Подготовительный этап</a:t>
          </a:r>
        </a:p>
      </dgm:t>
    </dgm:pt>
    <dgm:pt modelId="{43473B96-64BD-4B25-A604-23413E98ECF4}" type="parTrans" cxnId="{B310BB0D-1F25-412C-9C01-196FDF783803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53547C-45E8-475C-BCDE-C2BBF51BBAF2}" type="sibTrans" cxnId="{B310BB0D-1F25-412C-9C01-196FDF783803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72A6EB-F9F0-45F6-9FE5-FF255C50EEDB}">
      <dgm:prSet custT="1"/>
      <dgm:spPr>
        <a:solidFill>
          <a:srgbClr val="008000"/>
        </a:solidFill>
      </dgm:spPr>
      <dgm:t>
        <a:bodyPr/>
        <a:lstStyle/>
        <a:p>
          <a:r>
            <a:rPr lang="ru-RU" sz="18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3. Формирование перечня объектов оценки</a:t>
          </a:r>
        </a:p>
      </dgm:t>
    </dgm:pt>
    <dgm:pt modelId="{C26A8533-7AC6-4F33-AF8E-1912ABEAB262}" type="parTrans" cxnId="{8C563811-1C9C-41E7-B382-F26DCA51E98E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1CCAD9-B66C-4AF0-99BF-FE55DDE0ADCA}" type="sibTrans" cxnId="{8C563811-1C9C-41E7-B382-F26DCA51E98E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39D876-F499-4923-A2A7-CC71636BBCAA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4. Определение кадастровой стоимости</a:t>
          </a:r>
        </a:p>
      </dgm:t>
    </dgm:pt>
    <dgm:pt modelId="{C52F83F7-22CE-4A7D-9CCA-FA3D24A1E500}" type="parTrans" cxnId="{3C5D928C-4CAD-44D7-AA46-483297444077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BD0759-2C3B-4619-BA89-7D7215500269}" type="sibTrans" cxnId="{3C5D928C-4CAD-44D7-AA46-483297444077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BC7C5E-6E44-44EA-A43F-9900605E4927}">
      <dgm:prSet custT="1"/>
      <dgm:spPr>
        <a:solidFill>
          <a:srgbClr val="008000"/>
        </a:solidFill>
      </dgm:spPr>
      <dgm:t>
        <a:bodyPr/>
        <a:lstStyle/>
        <a:p>
          <a:r>
            <a:rPr lang="ru-RU" sz="18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5. Государственная экспертиза</a:t>
          </a:r>
        </a:p>
      </dgm:t>
    </dgm:pt>
    <dgm:pt modelId="{927A3678-7909-4E25-8F5D-E06014F36364}" type="parTrans" cxnId="{4E3529B4-CC86-4F14-AC1E-3CD07918F57A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9CDF74-ADF6-471E-AC26-B203C72F0B2E}" type="sibTrans" cxnId="{4E3529B4-CC86-4F14-AC1E-3CD07918F57A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C76224-5E4B-4524-AC06-99152490A398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6. Утверждение и опубликование КС</a:t>
          </a:r>
        </a:p>
      </dgm:t>
    </dgm:pt>
    <dgm:pt modelId="{2C113940-CBFB-4992-9F44-90869974CB99}" type="parTrans" cxnId="{0534CE76-AAFB-42D9-A736-0D1A327D00AC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4FDCE5-5F71-4ECE-A50E-E9F178ABAD59}" type="sibTrans" cxnId="{0534CE76-AAFB-42D9-A736-0D1A327D00AC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665600-7A4E-4271-AA93-D074B106A70E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7. Внесение </a:t>
          </a:r>
        </a:p>
        <a:p>
          <a:r>
            <a:rPr lang="ru-RU" sz="18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КС в ЕГРН</a:t>
          </a:r>
        </a:p>
      </dgm:t>
    </dgm:pt>
    <dgm:pt modelId="{BA1D8439-9C74-49A0-B4EC-FD91F4165E27}" type="parTrans" cxnId="{32ED8D84-3914-4551-B1D2-638227C43AEC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87059A-B16A-4D44-8E20-111F245C2974}" type="sibTrans" cxnId="{32ED8D84-3914-4551-B1D2-638227C43AEC}">
      <dgm:prSet/>
      <dgm:spPr/>
      <dgm:t>
        <a:bodyPr/>
        <a:lstStyle/>
        <a:p>
          <a:endParaRPr lang="ru-RU" sz="180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E359E5-AC4F-4CAE-BAC0-0937A6B7F800}" type="pres">
      <dgm:prSet presAssocID="{AB4C195C-9962-4DD4-8E53-192E6AB8C3F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00C724-4BB3-4789-885D-C779B1AF08F2}" type="pres">
      <dgm:prSet presAssocID="{B7A6659E-70F3-4BDB-8A38-429D43BF778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E93B6-11D7-4219-BA63-D480136ADEC5}" type="pres">
      <dgm:prSet presAssocID="{CC30F980-634F-4FF0-A85D-AF175190BE07}" presName="sibTrans" presStyleCnt="0"/>
      <dgm:spPr/>
    </dgm:pt>
    <dgm:pt modelId="{C165C150-899F-4D92-8510-8A7C0CBA65EC}" type="pres">
      <dgm:prSet presAssocID="{7C8B7403-6D4D-4EAE-9BB0-40B139CCF27E}" presName="node" presStyleLbl="node1" presStyleIdx="1" presStyleCnt="7" custScaleX="1331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0A3ED-8735-4299-9CA2-41F870463F14}" type="pres">
      <dgm:prSet presAssocID="{5253547C-45E8-475C-BCDE-C2BBF51BBAF2}" presName="sibTrans" presStyleCnt="0"/>
      <dgm:spPr/>
    </dgm:pt>
    <dgm:pt modelId="{37B6313E-7464-4688-A6F3-284C48CD8DFA}" type="pres">
      <dgm:prSet presAssocID="{D272A6EB-F9F0-45F6-9FE5-FF255C50EEDB}" presName="node" presStyleLbl="node1" presStyleIdx="2" presStyleCnt="7" custScaleX="1227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04F52-0391-4661-93E2-EA40BC04AACC}" type="pres">
      <dgm:prSet presAssocID="{991CCAD9-B66C-4AF0-99BF-FE55DDE0ADCA}" presName="sibTrans" presStyleCnt="0"/>
      <dgm:spPr/>
    </dgm:pt>
    <dgm:pt modelId="{17C5B44F-9A35-4B46-BFAB-73D2023367B2}" type="pres">
      <dgm:prSet presAssocID="{E439D876-F499-4923-A2A7-CC71636BBCAA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4E07D-B284-4DCB-84AA-D7AAA78BE38F}" type="pres">
      <dgm:prSet presAssocID="{11BD0759-2C3B-4619-BA89-7D7215500269}" presName="sibTrans" presStyleCnt="0"/>
      <dgm:spPr/>
    </dgm:pt>
    <dgm:pt modelId="{FB405C44-5BCE-4752-B859-5592EEB0FDB5}" type="pres">
      <dgm:prSet presAssocID="{5DBC7C5E-6E44-44EA-A43F-9900605E4927}" presName="node" presStyleLbl="node1" presStyleIdx="4" presStyleCnt="7" custScaleX="123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D502E-A514-4782-B502-008678FD6373}" type="pres">
      <dgm:prSet presAssocID="{7A9CDF74-ADF6-471E-AC26-B203C72F0B2E}" presName="sibTrans" presStyleCnt="0"/>
      <dgm:spPr/>
    </dgm:pt>
    <dgm:pt modelId="{23075A41-4463-49EC-AB8F-04920CB6D43F}" type="pres">
      <dgm:prSet presAssocID="{CFC76224-5E4B-4524-AC06-99152490A398}" presName="node" presStyleLbl="node1" presStyleIdx="5" presStyleCnt="7" custScaleX="109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327E0B-EF10-4CA6-A14C-D1CD5E1AD4EA}" type="pres">
      <dgm:prSet presAssocID="{664FDCE5-5F71-4ECE-A50E-E9F178ABAD59}" presName="sibTrans" presStyleCnt="0"/>
      <dgm:spPr/>
    </dgm:pt>
    <dgm:pt modelId="{14659293-90C8-488D-A411-6F315F619016}" type="pres">
      <dgm:prSet presAssocID="{8F665600-7A4E-4271-AA93-D074B106A70E}" presName="node" presStyleLbl="node1" presStyleIdx="6" presStyleCnt="7" custScaleX="339722" custLinFactNeighborX="-25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3529B4-CC86-4F14-AC1E-3CD07918F57A}" srcId="{AB4C195C-9962-4DD4-8E53-192E6AB8C3FE}" destId="{5DBC7C5E-6E44-44EA-A43F-9900605E4927}" srcOrd="4" destOrd="0" parTransId="{927A3678-7909-4E25-8F5D-E06014F36364}" sibTransId="{7A9CDF74-ADF6-471E-AC26-B203C72F0B2E}"/>
    <dgm:cxn modelId="{963EF661-FA4A-4E83-8324-1BC6C3F76F68}" srcId="{AB4C195C-9962-4DD4-8E53-192E6AB8C3FE}" destId="{B7A6659E-70F3-4BDB-8A38-429D43BF7784}" srcOrd="0" destOrd="0" parTransId="{F4A1FED4-30F7-43B7-A787-4D6CC612AAF2}" sibTransId="{CC30F980-634F-4FF0-A85D-AF175190BE07}"/>
    <dgm:cxn modelId="{FF1DDDF6-D41A-4FE2-B1B0-7D4906BAB9BB}" type="presOf" srcId="{8F665600-7A4E-4271-AA93-D074B106A70E}" destId="{14659293-90C8-488D-A411-6F315F619016}" srcOrd="0" destOrd="0" presId="urn:microsoft.com/office/officeart/2005/8/layout/default#1"/>
    <dgm:cxn modelId="{32ED8D84-3914-4551-B1D2-638227C43AEC}" srcId="{AB4C195C-9962-4DD4-8E53-192E6AB8C3FE}" destId="{8F665600-7A4E-4271-AA93-D074B106A70E}" srcOrd="6" destOrd="0" parTransId="{BA1D8439-9C74-49A0-B4EC-FD91F4165E27}" sibTransId="{7087059A-B16A-4D44-8E20-111F245C2974}"/>
    <dgm:cxn modelId="{96B48066-6803-4EAF-99EF-E38BB10E40FD}" type="presOf" srcId="{CFC76224-5E4B-4524-AC06-99152490A398}" destId="{23075A41-4463-49EC-AB8F-04920CB6D43F}" srcOrd="0" destOrd="0" presId="urn:microsoft.com/office/officeart/2005/8/layout/default#1"/>
    <dgm:cxn modelId="{3C5D928C-4CAD-44D7-AA46-483297444077}" srcId="{AB4C195C-9962-4DD4-8E53-192E6AB8C3FE}" destId="{E439D876-F499-4923-A2A7-CC71636BBCAA}" srcOrd="3" destOrd="0" parTransId="{C52F83F7-22CE-4A7D-9CCA-FA3D24A1E500}" sibTransId="{11BD0759-2C3B-4619-BA89-7D7215500269}"/>
    <dgm:cxn modelId="{428FEDA2-9C3A-463F-876F-4E7FE7EACD33}" type="presOf" srcId="{B7A6659E-70F3-4BDB-8A38-429D43BF7784}" destId="{6900C724-4BB3-4789-885D-C779B1AF08F2}" srcOrd="0" destOrd="0" presId="urn:microsoft.com/office/officeart/2005/8/layout/default#1"/>
    <dgm:cxn modelId="{8C563811-1C9C-41E7-B382-F26DCA51E98E}" srcId="{AB4C195C-9962-4DD4-8E53-192E6AB8C3FE}" destId="{D272A6EB-F9F0-45F6-9FE5-FF255C50EEDB}" srcOrd="2" destOrd="0" parTransId="{C26A8533-7AC6-4F33-AF8E-1912ABEAB262}" sibTransId="{991CCAD9-B66C-4AF0-99BF-FE55DDE0ADCA}"/>
    <dgm:cxn modelId="{E985C747-351F-43AD-A56F-608D596BFC51}" type="presOf" srcId="{D272A6EB-F9F0-45F6-9FE5-FF255C50EEDB}" destId="{37B6313E-7464-4688-A6F3-284C48CD8DFA}" srcOrd="0" destOrd="0" presId="urn:microsoft.com/office/officeart/2005/8/layout/default#1"/>
    <dgm:cxn modelId="{20BA28E9-42CB-48B2-9205-E1EDF495EF3E}" type="presOf" srcId="{5DBC7C5E-6E44-44EA-A43F-9900605E4927}" destId="{FB405C44-5BCE-4752-B859-5592EEB0FDB5}" srcOrd="0" destOrd="0" presId="urn:microsoft.com/office/officeart/2005/8/layout/default#1"/>
    <dgm:cxn modelId="{A86800BB-8A4D-4A38-95D3-A0C49E1210CD}" type="presOf" srcId="{E439D876-F499-4923-A2A7-CC71636BBCAA}" destId="{17C5B44F-9A35-4B46-BFAB-73D2023367B2}" srcOrd="0" destOrd="0" presId="urn:microsoft.com/office/officeart/2005/8/layout/default#1"/>
    <dgm:cxn modelId="{B310BB0D-1F25-412C-9C01-196FDF783803}" srcId="{AB4C195C-9962-4DD4-8E53-192E6AB8C3FE}" destId="{7C8B7403-6D4D-4EAE-9BB0-40B139CCF27E}" srcOrd="1" destOrd="0" parTransId="{43473B96-64BD-4B25-A604-23413E98ECF4}" sibTransId="{5253547C-45E8-475C-BCDE-C2BBF51BBAF2}"/>
    <dgm:cxn modelId="{338CE91C-3DFA-4801-9A7C-B5AAF330C76C}" type="presOf" srcId="{7C8B7403-6D4D-4EAE-9BB0-40B139CCF27E}" destId="{C165C150-899F-4D92-8510-8A7C0CBA65EC}" srcOrd="0" destOrd="0" presId="urn:microsoft.com/office/officeart/2005/8/layout/default#1"/>
    <dgm:cxn modelId="{0534CE76-AAFB-42D9-A736-0D1A327D00AC}" srcId="{AB4C195C-9962-4DD4-8E53-192E6AB8C3FE}" destId="{CFC76224-5E4B-4524-AC06-99152490A398}" srcOrd="5" destOrd="0" parTransId="{2C113940-CBFB-4992-9F44-90869974CB99}" sibTransId="{664FDCE5-5F71-4ECE-A50E-E9F178ABAD59}"/>
    <dgm:cxn modelId="{1824BC50-8235-4AAD-A0E2-D3210E95ED7F}" type="presOf" srcId="{AB4C195C-9962-4DD4-8E53-192E6AB8C3FE}" destId="{D0E359E5-AC4F-4CAE-BAC0-0937A6B7F800}" srcOrd="0" destOrd="0" presId="urn:microsoft.com/office/officeart/2005/8/layout/default#1"/>
    <dgm:cxn modelId="{8FCB01BA-A9CE-4B5B-BBBF-71EBEAD735B1}" type="presParOf" srcId="{D0E359E5-AC4F-4CAE-BAC0-0937A6B7F800}" destId="{6900C724-4BB3-4789-885D-C779B1AF08F2}" srcOrd="0" destOrd="0" presId="urn:microsoft.com/office/officeart/2005/8/layout/default#1"/>
    <dgm:cxn modelId="{6E37F94B-386F-45B8-9AED-1A8E9E2818EB}" type="presParOf" srcId="{D0E359E5-AC4F-4CAE-BAC0-0937A6B7F800}" destId="{823E93B6-11D7-4219-BA63-D480136ADEC5}" srcOrd="1" destOrd="0" presId="urn:microsoft.com/office/officeart/2005/8/layout/default#1"/>
    <dgm:cxn modelId="{92FD7DDF-F256-4014-9405-211784C20B0C}" type="presParOf" srcId="{D0E359E5-AC4F-4CAE-BAC0-0937A6B7F800}" destId="{C165C150-899F-4D92-8510-8A7C0CBA65EC}" srcOrd="2" destOrd="0" presId="urn:microsoft.com/office/officeart/2005/8/layout/default#1"/>
    <dgm:cxn modelId="{496800CD-C982-4977-87F2-03A311C4ADF9}" type="presParOf" srcId="{D0E359E5-AC4F-4CAE-BAC0-0937A6B7F800}" destId="{A240A3ED-8735-4299-9CA2-41F870463F14}" srcOrd="3" destOrd="0" presId="urn:microsoft.com/office/officeart/2005/8/layout/default#1"/>
    <dgm:cxn modelId="{A9252235-7BDA-4694-A836-CDA75A196895}" type="presParOf" srcId="{D0E359E5-AC4F-4CAE-BAC0-0937A6B7F800}" destId="{37B6313E-7464-4688-A6F3-284C48CD8DFA}" srcOrd="4" destOrd="0" presId="urn:microsoft.com/office/officeart/2005/8/layout/default#1"/>
    <dgm:cxn modelId="{EC2D2153-B4C1-4745-AB10-C22AB7EF7E14}" type="presParOf" srcId="{D0E359E5-AC4F-4CAE-BAC0-0937A6B7F800}" destId="{C4A04F52-0391-4661-93E2-EA40BC04AACC}" srcOrd="5" destOrd="0" presId="urn:microsoft.com/office/officeart/2005/8/layout/default#1"/>
    <dgm:cxn modelId="{B2109885-8CF7-4A13-8FE1-9E1F4E360432}" type="presParOf" srcId="{D0E359E5-AC4F-4CAE-BAC0-0937A6B7F800}" destId="{17C5B44F-9A35-4B46-BFAB-73D2023367B2}" srcOrd="6" destOrd="0" presId="urn:microsoft.com/office/officeart/2005/8/layout/default#1"/>
    <dgm:cxn modelId="{F0EC7C75-786E-4D31-BDFC-DAAF5B83AC8E}" type="presParOf" srcId="{D0E359E5-AC4F-4CAE-BAC0-0937A6B7F800}" destId="{4454E07D-B284-4DCB-84AA-D7AAA78BE38F}" srcOrd="7" destOrd="0" presId="urn:microsoft.com/office/officeart/2005/8/layout/default#1"/>
    <dgm:cxn modelId="{BF11904F-D0F5-4A79-9A5E-9DC7AE87CA84}" type="presParOf" srcId="{D0E359E5-AC4F-4CAE-BAC0-0937A6B7F800}" destId="{FB405C44-5BCE-4752-B859-5592EEB0FDB5}" srcOrd="8" destOrd="0" presId="urn:microsoft.com/office/officeart/2005/8/layout/default#1"/>
    <dgm:cxn modelId="{D7CCDA2C-0779-4A2A-91B2-468F491E8798}" type="presParOf" srcId="{D0E359E5-AC4F-4CAE-BAC0-0937A6B7F800}" destId="{82FD502E-A514-4782-B502-008678FD6373}" srcOrd="9" destOrd="0" presId="urn:microsoft.com/office/officeart/2005/8/layout/default#1"/>
    <dgm:cxn modelId="{51AB395A-ABEF-45E9-9DCE-DF0D90BB62B7}" type="presParOf" srcId="{D0E359E5-AC4F-4CAE-BAC0-0937A6B7F800}" destId="{23075A41-4463-49EC-AB8F-04920CB6D43F}" srcOrd="10" destOrd="0" presId="urn:microsoft.com/office/officeart/2005/8/layout/default#1"/>
    <dgm:cxn modelId="{FFF65F9A-67B9-4401-98E8-7C768F8C1813}" type="presParOf" srcId="{D0E359E5-AC4F-4CAE-BAC0-0937A6B7F800}" destId="{CC327E0B-EF10-4CA6-A14C-D1CD5E1AD4EA}" srcOrd="11" destOrd="0" presId="urn:microsoft.com/office/officeart/2005/8/layout/default#1"/>
    <dgm:cxn modelId="{4CF77321-AE09-414A-AD37-990FC9DB09DC}" type="presParOf" srcId="{D0E359E5-AC4F-4CAE-BAC0-0937A6B7F800}" destId="{14659293-90C8-488D-A411-6F315F619016}" srcOrd="12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3F1D32-EDA5-4822-BBC4-6D81D2F1DC8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4028E9-C14B-4DFF-90CC-AE8C67980744}">
      <dgm:prSet phldrT="[Текст]" custT="1"/>
      <dgm:spPr>
        <a:solidFill>
          <a:srgbClr val="008000"/>
        </a:solidFill>
      </dgm:spPr>
      <dgm:t>
        <a:bodyPr/>
        <a:lstStyle/>
        <a:p>
          <a:r>
            <a:rPr lang="ru-RU" sz="2000" dirty="0">
              <a:solidFill>
                <a:schemeClr val="bg1"/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Категория объектов недвижимости :</a:t>
          </a:r>
        </a:p>
      </dgm:t>
    </dgm:pt>
    <dgm:pt modelId="{3FF15976-8F2E-4E29-9CF9-84F576CCDD07}" type="parTrans" cxnId="{9FD4045B-0CD2-4D40-A9BC-183152CA3C4D}">
      <dgm:prSet/>
      <dgm:spPr/>
      <dgm:t>
        <a:bodyPr/>
        <a:lstStyle/>
        <a:p>
          <a:endParaRPr lang="ru-RU"/>
        </a:p>
      </dgm:t>
    </dgm:pt>
    <dgm:pt modelId="{A386FD7B-8311-4DD4-8BB1-1616EFA68BDB}" type="sibTrans" cxnId="{9FD4045B-0CD2-4D40-A9BC-183152CA3C4D}">
      <dgm:prSet/>
      <dgm:spPr/>
      <dgm:t>
        <a:bodyPr/>
        <a:lstStyle/>
        <a:p>
          <a:endParaRPr lang="ru-RU"/>
        </a:p>
      </dgm:t>
    </dgm:pt>
    <dgm:pt modelId="{A1BBDD18-9C1A-42FE-9841-CABEC7555EC1}">
      <dgm:prSet phldrT="[Текст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algn="just"/>
          <a:r>
            <a:rPr lang="ru-RU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объекты капитального строительства, соответствующим видам объектов недвижимости: здание, сооружение, помещение, </a:t>
          </a:r>
          <a:r>
            <a:rPr lang="ru-RU" dirty="0" err="1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машино-место</a:t>
          </a:r>
          <a:r>
            <a:rPr lang="ru-RU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, объекты незавершенного строительства; </a:t>
          </a:r>
          <a:endParaRPr lang="ru-RU" dirty="0"/>
        </a:p>
      </dgm:t>
    </dgm:pt>
    <dgm:pt modelId="{61D37688-F30B-420F-9E5E-2BF5445BF24E}" type="parTrans" cxnId="{15E8CBFD-8F22-4924-8C2A-425800E9CB20}">
      <dgm:prSet/>
      <dgm:spPr/>
      <dgm:t>
        <a:bodyPr/>
        <a:lstStyle/>
        <a:p>
          <a:endParaRPr lang="ru-RU"/>
        </a:p>
      </dgm:t>
    </dgm:pt>
    <dgm:pt modelId="{F468794F-4E0C-4822-99D3-C7737B1A6C7A}" type="sibTrans" cxnId="{15E8CBFD-8F22-4924-8C2A-425800E9CB20}">
      <dgm:prSet/>
      <dgm:spPr/>
      <dgm:t>
        <a:bodyPr/>
        <a:lstStyle/>
        <a:p>
          <a:endParaRPr lang="ru-RU"/>
        </a:p>
      </dgm:t>
    </dgm:pt>
    <dgm:pt modelId="{0AA051FB-B0B3-4EF3-9F6E-5FDB262DE8F7}">
      <dgm:prSet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algn="just"/>
          <a:r>
            <a:rPr lang="ru-RU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земельные участки с категорией «земли сельскохозяйственного назначения»;</a:t>
          </a:r>
        </a:p>
      </dgm:t>
    </dgm:pt>
    <dgm:pt modelId="{F5299090-E912-4B42-8880-4B1003B8A275}" type="sibTrans" cxnId="{61D5F387-0D44-465C-A40A-5F9E96DC75D0}">
      <dgm:prSet/>
      <dgm:spPr/>
      <dgm:t>
        <a:bodyPr/>
        <a:lstStyle/>
        <a:p>
          <a:endParaRPr lang="ru-RU"/>
        </a:p>
      </dgm:t>
    </dgm:pt>
    <dgm:pt modelId="{6C1E428C-453F-45D7-A929-5E96CD8CE11F}" type="parTrans" cxnId="{61D5F387-0D44-465C-A40A-5F9E96DC75D0}">
      <dgm:prSet/>
      <dgm:spPr/>
      <dgm:t>
        <a:bodyPr/>
        <a:lstStyle/>
        <a:p>
          <a:endParaRPr lang="ru-RU"/>
        </a:p>
      </dgm:t>
    </dgm:pt>
    <dgm:pt modelId="{309F3A26-0B60-4837-B190-8A4A3FF9C4CE}">
      <dgm:prSet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algn="just"/>
          <a:r>
            <a:rPr lang="ru-RU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земельные участки с категорией «земли населенных пунктов».</a:t>
          </a:r>
        </a:p>
      </dgm:t>
    </dgm:pt>
    <dgm:pt modelId="{F8F01A64-BBEE-4E3B-85FB-F07A0FCF5246}" type="sibTrans" cxnId="{6FC11126-C6F8-4E6C-8BBB-CB84699B083E}">
      <dgm:prSet/>
      <dgm:spPr/>
      <dgm:t>
        <a:bodyPr/>
        <a:lstStyle/>
        <a:p>
          <a:endParaRPr lang="ru-RU"/>
        </a:p>
      </dgm:t>
    </dgm:pt>
    <dgm:pt modelId="{B990D663-02B1-4289-8CAB-71BF5C02A0CC}" type="parTrans" cxnId="{6FC11126-C6F8-4E6C-8BBB-CB84699B083E}">
      <dgm:prSet/>
      <dgm:spPr/>
      <dgm:t>
        <a:bodyPr/>
        <a:lstStyle/>
        <a:p>
          <a:endParaRPr lang="ru-RU"/>
        </a:p>
      </dgm:t>
    </dgm:pt>
    <dgm:pt modelId="{8FE308CA-FF5C-4AB8-8531-07509BF1B260}">
      <dgm:prSet phldrT="[Текст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algn="just"/>
          <a:r>
            <a:rPr lang="ru-RU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земельные участки садоводческих объединений в составе земель с категорией «земли сельскохозяйственного назначения»;</a:t>
          </a:r>
          <a:endParaRPr lang="ru-RU" dirty="0"/>
        </a:p>
      </dgm:t>
    </dgm:pt>
    <dgm:pt modelId="{846DF672-9487-4F65-A848-3138484AAAB3}" type="parTrans" cxnId="{56D18F37-4923-43CB-B9E1-4A2F7039432F}">
      <dgm:prSet/>
      <dgm:spPr/>
      <dgm:t>
        <a:bodyPr/>
        <a:lstStyle/>
        <a:p>
          <a:endParaRPr lang="ru-RU"/>
        </a:p>
      </dgm:t>
    </dgm:pt>
    <dgm:pt modelId="{AECE8597-6223-4022-A004-69F3CF2FA7ED}" type="sibTrans" cxnId="{56D18F37-4923-43CB-B9E1-4A2F7039432F}">
      <dgm:prSet/>
      <dgm:spPr/>
      <dgm:t>
        <a:bodyPr/>
        <a:lstStyle/>
        <a:p>
          <a:endParaRPr lang="ru-RU"/>
        </a:p>
      </dgm:t>
    </dgm:pt>
    <dgm:pt modelId="{06BCD97E-579C-43C8-B524-E65E5F3CA811}" type="pres">
      <dgm:prSet presAssocID="{2D3F1D32-EDA5-4822-BBC4-6D81D2F1DC8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8A994C-84A9-4DCF-BF18-93448BDF3232}" type="pres">
      <dgm:prSet presAssocID="{2E4028E9-C14B-4DFF-90CC-AE8C67980744}" presName="composite" presStyleCnt="0"/>
      <dgm:spPr/>
    </dgm:pt>
    <dgm:pt modelId="{C89F91CA-95BF-4E34-B859-CBEAF7C11E57}" type="pres">
      <dgm:prSet presAssocID="{2E4028E9-C14B-4DFF-90CC-AE8C67980744}" presName="parTx" presStyleLbl="alignNode1" presStyleIdx="0" presStyleCnt="1" custLinFactNeighborY="-13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1CB641-22CE-49C4-B2A8-116D91FB0C21}" type="pres">
      <dgm:prSet presAssocID="{2E4028E9-C14B-4DFF-90CC-AE8C6798074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D4045B-0CD2-4D40-A9BC-183152CA3C4D}" srcId="{2D3F1D32-EDA5-4822-BBC4-6D81D2F1DC89}" destId="{2E4028E9-C14B-4DFF-90CC-AE8C67980744}" srcOrd="0" destOrd="0" parTransId="{3FF15976-8F2E-4E29-9CF9-84F576CCDD07}" sibTransId="{A386FD7B-8311-4DD4-8BB1-1616EFA68BDB}"/>
    <dgm:cxn modelId="{61E3173A-5DCE-4BF8-A35B-CB7F998FBC43}" type="presOf" srcId="{2E4028E9-C14B-4DFF-90CC-AE8C67980744}" destId="{C89F91CA-95BF-4E34-B859-CBEAF7C11E57}" srcOrd="0" destOrd="0" presId="urn:microsoft.com/office/officeart/2005/8/layout/hList1"/>
    <dgm:cxn modelId="{D203F7D8-BDEA-4353-BAA8-70BED81B64E7}" type="presOf" srcId="{2D3F1D32-EDA5-4822-BBC4-6D81D2F1DC89}" destId="{06BCD97E-579C-43C8-B524-E65E5F3CA811}" srcOrd="0" destOrd="0" presId="urn:microsoft.com/office/officeart/2005/8/layout/hList1"/>
    <dgm:cxn modelId="{972C55FF-97EA-4860-AA36-6B7218ADF670}" type="presOf" srcId="{309F3A26-0B60-4837-B190-8A4A3FF9C4CE}" destId="{FD1CB641-22CE-49C4-B2A8-116D91FB0C21}" srcOrd="0" destOrd="3" presId="urn:microsoft.com/office/officeart/2005/8/layout/hList1"/>
    <dgm:cxn modelId="{6FC11126-C6F8-4E6C-8BBB-CB84699B083E}" srcId="{2E4028E9-C14B-4DFF-90CC-AE8C67980744}" destId="{309F3A26-0B60-4837-B190-8A4A3FF9C4CE}" srcOrd="3" destOrd="0" parTransId="{B990D663-02B1-4289-8CAB-71BF5C02A0CC}" sibTransId="{F8F01A64-BBEE-4E3B-85FB-F07A0FCF5246}"/>
    <dgm:cxn modelId="{C9531DAD-0815-40A1-B002-A05E1FFC5E15}" type="presOf" srcId="{0AA051FB-B0B3-4EF3-9F6E-5FDB262DE8F7}" destId="{FD1CB641-22CE-49C4-B2A8-116D91FB0C21}" srcOrd="0" destOrd="2" presId="urn:microsoft.com/office/officeart/2005/8/layout/hList1"/>
    <dgm:cxn modelId="{56D18F37-4923-43CB-B9E1-4A2F7039432F}" srcId="{2E4028E9-C14B-4DFF-90CC-AE8C67980744}" destId="{8FE308CA-FF5C-4AB8-8531-07509BF1B260}" srcOrd="1" destOrd="0" parTransId="{846DF672-9487-4F65-A848-3138484AAAB3}" sibTransId="{AECE8597-6223-4022-A004-69F3CF2FA7ED}"/>
    <dgm:cxn modelId="{61D5F387-0D44-465C-A40A-5F9E96DC75D0}" srcId="{2E4028E9-C14B-4DFF-90CC-AE8C67980744}" destId="{0AA051FB-B0B3-4EF3-9F6E-5FDB262DE8F7}" srcOrd="2" destOrd="0" parTransId="{6C1E428C-453F-45D7-A929-5E96CD8CE11F}" sibTransId="{F5299090-E912-4B42-8880-4B1003B8A275}"/>
    <dgm:cxn modelId="{9651BBE0-896D-407E-B039-891A852B478F}" type="presOf" srcId="{A1BBDD18-9C1A-42FE-9841-CABEC7555EC1}" destId="{FD1CB641-22CE-49C4-B2A8-116D91FB0C21}" srcOrd="0" destOrd="0" presId="urn:microsoft.com/office/officeart/2005/8/layout/hList1"/>
    <dgm:cxn modelId="{B3F3DFF4-97DA-48B9-BC28-4E82F5A7035C}" type="presOf" srcId="{8FE308CA-FF5C-4AB8-8531-07509BF1B260}" destId="{FD1CB641-22CE-49C4-B2A8-116D91FB0C21}" srcOrd="0" destOrd="1" presId="urn:microsoft.com/office/officeart/2005/8/layout/hList1"/>
    <dgm:cxn modelId="{15E8CBFD-8F22-4924-8C2A-425800E9CB20}" srcId="{2E4028E9-C14B-4DFF-90CC-AE8C67980744}" destId="{A1BBDD18-9C1A-42FE-9841-CABEC7555EC1}" srcOrd="0" destOrd="0" parTransId="{61D37688-F30B-420F-9E5E-2BF5445BF24E}" sibTransId="{F468794F-4E0C-4822-99D3-C7737B1A6C7A}"/>
    <dgm:cxn modelId="{60E80405-9C15-4E69-8117-94654F899186}" type="presParOf" srcId="{06BCD97E-579C-43C8-B524-E65E5F3CA811}" destId="{718A994C-84A9-4DCF-BF18-93448BDF3232}" srcOrd="0" destOrd="0" presId="urn:microsoft.com/office/officeart/2005/8/layout/hList1"/>
    <dgm:cxn modelId="{48344BEF-0822-4BB5-8B55-CB252478B12E}" type="presParOf" srcId="{718A994C-84A9-4DCF-BF18-93448BDF3232}" destId="{C89F91CA-95BF-4E34-B859-CBEAF7C11E57}" srcOrd="0" destOrd="0" presId="urn:microsoft.com/office/officeart/2005/8/layout/hList1"/>
    <dgm:cxn modelId="{2E1C5ABD-1066-4A7D-953B-210727327D9F}" type="presParOf" srcId="{718A994C-84A9-4DCF-BF18-93448BDF3232}" destId="{FD1CB641-22CE-49C4-B2A8-116D91FB0C21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00C724-4BB3-4789-885D-C779B1AF08F2}">
      <dsp:nvSpPr>
        <dsp:cNvPr id="0" name=""/>
        <dsp:cNvSpPr/>
      </dsp:nvSpPr>
      <dsp:spPr>
        <a:xfrm>
          <a:off x="5125" y="54825"/>
          <a:ext cx="1889390" cy="1133634"/>
        </a:xfrm>
        <a:prstGeom prst="rect">
          <a:avLst/>
        </a:prstGeom>
        <a:solidFill>
          <a:srgbClr val="008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1. Принятие решения  о ГКО</a:t>
          </a:r>
        </a:p>
      </dsp:txBody>
      <dsp:txXfrm>
        <a:off x="5125" y="54825"/>
        <a:ext cx="1889390" cy="1133634"/>
      </dsp:txXfrm>
    </dsp:sp>
    <dsp:sp modelId="{C165C150-899F-4D92-8510-8A7C0CBA65EC}">
      <dsp:nvSpPr>
        <dsp:cNvPr id="0" name=""/>
        <dsp:cNvSpPr/>
      </dsp:nvSpPr>
      <dsp:spPr>
        <a:xfrm>
          <a:off x="2083455" y="54825"/>
          <a:ext cx="2515874" cy="1133634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2. Подготовительный этап</a:t>
          </a:r>
        </a:p>
      </dsp:txBody>
      <dsp:txXfrm>
        <a:off x="2083455" y="54825"/>
        <a:ext cx="2515874" cy="1133634"/>
      </dsp:txXfrm>
    </dsp:sp>
    <dsp:sp modelId="{37B6313E-7464-4688-A6F3-284C48CD8DFA}">
      <dsp:nvSpPr>
        <dsp:cNvPr id="0" name=""/>
        <dsp:cNvSpPr/>
      </dsp:nvSpPr>
      <dsp:spPr>
        <a:xfrm>
          <a:off x="4788269" y="54825"/>
          <a:ext cx="2319604" cy="1133634"/>
        </a:xfrm>
        <a:prstGeom prst="rect">
          <a:avLst/>
        </a:prstGeom>
        <a:solidFill>
          <a:srgbClr val="008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3. Формирование перечня объектов оценки</a:t>
          </a:r>
        </a:p>
      </dsp:txBody>
      <dsp:txXfrm>
        <a:off x="4788269" y="54825"/>
        <a:ext cx="2319604" cy="1133634"/>
      </dsp:txXfrm>
    </dsp:sp>
    <dsp:sp modelId="{17C5B44F-9A35-4B46-BFAB-73D2023367B2}">
      <dsp:nvSpPr>
        <dsp:cNvPr id="0" name=""/>
        <dsp:cNvSpPr/>
      </dsp:nvSpPr>
      <dsp:spPr>
        <a:xfrm>
          <a:off x="220242" y="1377398"/>
          <a:ext cx="1889390" cy="1133634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4. Определение кадастровой стоимости</a:t>
          </a:r>
        </a:p>
      </dsp:txBody>
      <dsp:txXfrm>
        <a:off x="220242" y="1377398"/>
        <a:ext cx="1889390" cy="1133634"/>
      </dsp:txXfrm>
    </dsp:sp>
    <dsp:sp modelId="{FB405C44-5BCE-4752-B859-5592EEB0FDB5}">
      <dsp:nvSpPr>
        <dsp:cNvPr id="0" name=""/>
        <dsp:cNvSpPr/>
      </dsp:nvSpPr>
      <dsp:spPr>
        <a:xfrm>
          <a:off x="2298572" y="1377398"/>
          <a:ext cx="2333680" cy="1133634"/>
        </a:xfrm>
        <a:prstGeom prst="rect">
          <a:avLst/>
        </a:prstGeom>
        <a:solidFill>
          <a:srgbClr val="008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5. Государственная экспертиза</a:t>
          </a:r>
        </a:p>
      </dsp:txBody>
      <dsp:txXfrm>
        <a:off x="2298572" y="1377398"/>
        <a:ext cx="2333680" cy="1133634"/>
      </dsp:txXfrm>
    </dsp:sp>
    <dsp:sp modelId="{23075A41-4463-49EC-AB8F-04920CB6D43F}">
      <dsp:nvSpPr>
        <dsp:cNvPr id="0" name=""/>
        <dsp:cNvSpPr/>
      </dsp:nvSpPr>
      <dsp:spPr>
        <a:xfrm>
          <a:off x="4821191" y="1377398"/>
          <a:ext cx="2071565" cy="1133634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6. Утверждение и опубликование КС</a:t>
          </a:r>
        </a:p>
      </dsp:txBody>
      <dsp:txXfrm>
        <a:off x="4821191" y="1377398"/>
        <a:ext cx="2071565" cy="1133634"/>
      </dsp:txXfrm>
    </dsp:sp>
    <dsp:sp modelId="{14659293-90C8-488D-A411-6F315F619016}">
      <dsp:nvSpPr>
        <dsp:cNvPr id="0" name=""/>
        <dsp:cNvSpPr/>
      </dsp:nvSpPr>
      <dsp:spPr>
        <a:xfrm>
          <a:off x="299908" y="2699972"/>
          <a:ext cx="6418675" cy="1133634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7. Внесение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rPr>
            <a:t>КС в ЕГРН</a:t>
          </a:r>
        </a:p>
      </dsp:txBody>
      <dsp:txXfrm>
        <a:off x="299908" y="2699972"/>
        <a:ext cx="6418675" cy="11336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9F91CA-95BF-4E34-B859-CBEAF7C11E57}">
      <dsp:nvSpPr>
        <dsp:cNvPr id="0" name=""/>
        <dsp:cNvSpPr/>
      </dsp:nvSpPr>
      <dsp:spPr>
        <a:xfrm>
          <a:off x="0" y="71434"/>
          <a:ext cx="7022777" cy="576000"/>
        </a:xfrm>
        <a:prstGeom prst="rect">
          <a:avLst/>
        </a:prstGeom>
        <a:solidFill>
          <a:srgbClr val="008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bg1"/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Категория объектов недвижимости :</a:t>
          </a:r>
        </a:p>
      </dsp:txBody>
      <dsp:txXfrm>
        <a:off x="0" y="71434"/>
        <a:ext cx="7022777" cy="576000"/>
      </dsp:txXfrm>
    </dsp:sp>
    <dsp:sp modelId="{FD1CB641-22CE-49C4-B2A8-116D91FB0C21}">
      <dsp:nvSpPr>
        <dsp:cNvPr id="0" name=""/>
        <dsp:cNvSpPr/>
      </dsp:nvSpPr>
      <dsp:spPr>
        <a:xfrm>
          <a:off x="0" y="655159"/>
          <a:ext cx="7022777" cy="3623399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объекты капитального строительства, соответствующим видам объектов недвижимости: здание, сооружение, помещение, </a:t>
          </a:r>
          <a:r>
            <a:rPr lang="ru-RU" sz="2000" kern="1200" dirty="0" err="1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машино-место</a:t>
          </a:r>
          <a:r>
            <a:rPr lang="ru-RU" sz="2000" kern="12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, объекты незавершенного строительства; </a:t>
          </a:r>
          <a:endParaRPr lang="ru-RU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земельные участки садоводческих объединений в составе земель с категорией «земли сельскохозяйственного назначения»;</a:t>
          </a:r>
          <a:endParaRPr lang="ru-RU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земельные участки с категорией «земли сельскохозяйственного назначения»;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rPr>
            <a:t>земельные участки с категорией «земли населенных пунктов».</a:t>
          </a:r>
        </a:p>
      </dsp:txBody>
      <dsp:txXfrm>
        <a:off x="0" y="655159"/>
        <a:ext cx="7022777" cy="3623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5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</p:spPr>
        <p:txBody>
          <a:bodyPr anchor="t"/>
          <a:lstStyle>
            <a:lvl1pPr algn="l">
              <a:defRPr sz="2857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1pPr>
            <a:lvl2pPr marL="326511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2pPr>
            <a:lvl3pPr marL="653021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3pPr>
            <a:lvl4pPr marL="97953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0604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3255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5906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8557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1208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000"/>
            </a:lvl1pPr>
            <a:lvl2pPr>
              <a:defRPr sz="1714"/>
            </a:lvl2pPr>
            <a:lvl3pPr>
              <a:defRPr sz="1429"/>
            </a:lvl3pPr>
            <a:lvl4pPr>
              <a:defRPr sz="1286"/>
            </a:lvl4pPr>
            <a:lvl5pPr>
              <a:defRPr sz="1286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000"/>
            </a:lvl1pPr>
            <a:lvl2pPr>
              <a:defRPr sz="1714"/>
            </a:lvl2pPr>
            <a:lvl3pPr>
              <a:defRPr sz="1429"/>
            </a:lvl3pPr>
            <a:lvl4pPr>
              <a:defRPr sz="1286"/>
            </a:lvl4pPr>
            <a:lvl5pPr>
              <a:defRPr sz="1286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6"/>
            <a:ext cx="4376870" cy="639763"/>
          </a:xfrm>
        </p:spPr>
        <p:txBody>
          <a:bodyPr anchor="b"/>
          <a:lstStyle>
            <a:lvl1pPr marL="0" indent="0">
              <a:buNone/>
              <a:defRPr sz="1714" b="1"/>
            </a:lvl1pPr>
            <a:lvl2pPr marL="326511" indent="0">
              <a:buNone/>
              <a:defRPr sz="1429" b="1"/>
            </a:lvl2pPr>
            <a:lvl3pPr marL="653021" indent="0">
              <a:buNone/>
              <a:defRPr sz="1286" b="1"/>
            </a:lvl3pPr>
            <a:lvl4pPr marL="979532" indent="0">
              <a:buNone/>
              <a:defRPr sz="1143" b="1"/>
            </a:lvl4pPr>
            <a:lvl5pPr marL="1306043" indent="0">
              <a:buNone/>
              <a:defRPr sz="1143" b="1"/>
            </a:lvl5pPr>
            <a:lvl6pPr marL="1632553" indent="0">
              <a:buNone/>
              <a:defRPr sz="1143" b="1"/>
            </a:lvl6pPr>
            <a:lvl7pPr marL="1959063" indent="0">
              <a:buNone/>
              <a:defRPr sz="1143" b="1"/>
            </a:lvl7pPr>
            <a:lvl8pPr marL="2285574" indent="0">
              <a:buNone/>
              <a:defRPr sz="1143" b="1"/>
            </a:lvl8pPr>
            <a:lvl9pPr marL="2612084" indent="0">
              <a:buNone/>
              <a:defRPr sz="114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1714"/>
            </a:lvl1pPr>
            <a:lvl2pPr>
              <a:defRPr sz="1429"/>
            </a:lvl2pPr>
            <a:lvl3pPr>
              <a:defRPr sz="1286"/>
            </a:lvl3pPr>
            <a:lvl4pPr>
              <a:defRPr sz="1143"/>
            </a:lvl4pPr>
            <a:lvl5pPr>
              <a:defRPr sz="1143"/>
            </a:lvl5pPr>
            <a:lvl6pPr>
              <a:defRPr sz="1143"/>
            </a:lvl6pPr>
            <a:lvl7pPr>
              <a:defRPr sz="1143"/>
            </a:lvl7pPr>
            <a:lvl8pPr>
              <a:defRPr sz="1143"/>
            </a:lvl8pPr>
            <a:lvl9pPr>
              <a:defRPr sz="114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4" y="1535116"/>
            <a:ext cx="4378590" cy="639763"/>
          </a:xfrm>
        </p:spPr>
        <p:txBody>
          <a:bodyPr anchor="b"/>
          <a:lstStyle>
            <a:lvl1pPr marL="0" indent="0">
              <a:buNone/>
              <a:defRPr sz="1714" b="1"/>
            </a:lvl1pPr>
            <a:lvl2pPr marL="326511" indent="0">
              <a:buNone/>
              <a:defRPr sz="1429" b="1"/>
            </a:lvl2pPr>
            <a:lvl3pPr marL="653021" indent="0">
              <a:buNone/>
              <a:defRPr sz="1286" b="1"/>
            </a:lvl3pPr>
            <a:lvl4pPr marL="979532" indent="0">
              <a:buNone/>
              <a:defRPr sz="1143" b="1"/>
            </a:lvl4pPr>
            <a:lvl5pPr marL="1306043" indent="0">
              <a:buNone/>
              <a:defRPr sz="1143" b="1"/>
            </a:lvl5pPr>
            <a:lvl6pPr marL="1632553" indent="0">
              <a:buNone/>
              <a:defRPr sz="1143" b="1"/>
            </a:lvl6pPr>
            <a:lvl7pPr marL="1959063" indent="0">
              <a:buNone/>
              <a:defRPr sz="1143" b="1"/>
            </a:lvl7pPr>
            <a:lvl8pPr marL="2285574" indent="0">
              <a:buNone/>
              <a:defRPr sz="1143" b="1"/>
            </a:lvl8pPr>
            <a:lvl9pPr marL="2612084" indent="0">
              <a:buNone/>
              <a:defRPr sz="114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1714"/>
            </a:lvl1pPr>
            <a:lvl2pPr>
              <a:defRPr sz="1429"/>
            </a:lvl2pPr>
            <a:lvl3pPr>
              <a:defRPr sz="1286"/>
            </a:lvl3pPr>
            <a:lvl4pPr>
              <a:defRPr sz="1143"/>
            </a:lvl4pPr>
            <a:lvl5pPr>
              <a:defRPr sz="1143"/>
            </a:lvl5pPr>
            <a:lvl6pPr>
              <a:defRPr sz="1143"/>
            </a:lvl6pPr>
            <a:lvl7pPr>
              <a:defRPr sz="1143"/>
            </a:lvl7pPr>
            <a:lvl8pPr>
              <a:defRPr sz="1143"/>
            </a:lvl8pPr>
            <a:lvl9pPr>
              <a:defRPr sz="114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3052"/>
            <a:ext cx="3259006" cy="1162051"/>
          </a:xfrm>
        </p:spPr>
        <p:txBody>
          <a:bodyPr anchor="b"/>
          <a:lstStyle>
            <a:lvl1pPr algn="l">
              <a:defRPr sz="1429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4"/>
          </a:xfrm>
        </p:spPr>
        <p:txBody>
          <a:bodyPr/>
          <a:lstStyle>
            <a:lvl1pPr>
              <a:defRPr sz="2286"/>
            </a:lvl1pPr>
            <a:lvl2pPr>
              <a:defRPr sz="2000"/>
            </a:lvl2pPr>
            <a:lvl3pPr>
              <a:defRPr sz="1714"/>
            </a:lvl3pPr>
            <a:lvl4pPr>
              <a:defRPr sz="1429"/>
            </a:lvl4pPr>
            <a:lvl5pPr>
              <a:defRPr sz="1429"/>
            </a:lvl5pPr>
            <a:lvl6pPr>
              <a:defRPr sz="1429"/>
            </a:lvl6pPr>
            <a:lvl7pPr>
              <a:defRPr sz="1429"/>
            </a:lvl7pPr>
            <a:lvl8pPr>
              <a:defRPr sz="1429"/>
            </a:lvl8pPr>
            <a:lvl9pPr>
              <a:defRPr sz="142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</p:spPr>
        <p:txBody>
          <a:bodyPr/>
          <a:lstStyle>
            <a:lvl1pPr marL="0" indent="0">
              <a:buNone/>
              <a:defRPr sz="1000"/>
            </a:lvl1pPr>
            <a:lvl2pPr marL="326511" indent="0">
              <a:buNone/>
              <a:defRPr sz="857"/>
            </a:lvl2pPr>
            <a:lvl3pPr marL="653021" indent="0">
              <a:buNone/>
              <a:defRPr sz="714"/>
            </a:lvl3pPr>
            <a:lvl4pPr marL="979532" indent="0">
              <a:buNone/>
              <a:defRPr sz="643"/>
            </a:lvl4pPr>
            <a:lvl5pPr marL="1306043" indent="0">
              <a:buNone/>
              <a:defRPr sz="643"/>
            </a:lvl5pPr>
            <a:lvl6pPr marL="1632553" indent="0">
              <a:buNone/>
              <a:defRPr sz="643"/>
            </a:lvl6pPr>
            <a:lvl7pPr marL="1959063" indent="0">
              <a:buNone/>
              <a:defRPr sz="643"/>
            </a:lvl7pPr>
            <a:lvl8pPr marL="2285574" indent="0">
              <a:buNone/>
              <a:defRPr sz="643"/>
            </a:lvl8pPr>
            <a:lvl9pPr marL="2612084" indent="0">
              <a:buNone/>
              <a:defRPr sz="64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7"/>
          </a:xfrm>
        </p:spPr>
        <p:txBody>
          <a:bodyPr anchor="b"/>
          <a:lstStyle>
            <a:lvl1pPr algn="l">
              <a:defRPr sz="1429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286"/>
            </a:lvl1pPr>
            <a:lvl2pPr marL="326511" indent="0">
              <a:buNone/>
              <a:defRPr sz="2000"/>
            </a:lvl2pPr>
            <a:lvl3pPr marL="653021" indent="0">
              <a:buNone/>
              <a:defRPr sz="1714"/>
            </a:lvl3pPr>
            <a:lvl4pPr marL="979532" indent="0">
              <a:buNone/>
              <a:defRPr sz="1429"/>
            </a:lvl4pPr>
            <a:lvl5pPr marL="1306043" indent="0">
              <a:buNone/>
              <a:defRPr sz="1429"/>
            </a:lvl5pPr>
            <a:lvl6pPr marL="1632553" indent="0">
              <a:buNone/>
              <a:defRPr sz="1429"/>
            </a:lvl6pPr>
            <a:lvl7pPr marL="1959063" indent="0">
              <a:buNone/>
              <a:defRPr sz="1429"/>
            </a:lvl7pPr>
            <a:lvl8pPr marL="2285574" indent="0">
              <a:buNone/>
              <a:defRPr sz="1429"/>
            </a:lvl8pPr>
            <a:lvl9pPr marL="2612084" indent="0">
              <a:buNone/>
              <a:defRPr sz="1429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3"/>
          </a:xfrm>
        </p:spPr>
        <p:txBody>
          <a:bodyPr/>
          <a:lstStyle>
            <a:lvl1pPr marL="0" indent="0">
              <a:buNone/>
              <a:defRPr sz="1000"/>
            </a:lvl1pPr>
            <a:lvl2pPr marL="326511" indent="0">
              <a:buNone/>
              <a:defRPr sz="857"/>
            </a:lvl2pPr>
            <a:lvl3pPr marL="653021" indent="0">
              <a:buNone/>
              <a:defRPr sz="714"/>
            </a:lvl3pPr>
            <a:lvl4pPr marL="979532" indent="0">
              <a:buNone/>
              <a:defRPr sz="643"/>
            </a:lvl4pPr>
            <a:lvl5pPr marL="1306043" indent="0">
              <a:buNone/>
              <a:defRPr sz="643"/>
            </a:lvl5pPr>
            <a:lvl6pPr marL="1632553" indent="0">
              <a:buNone/>
              <a:defRPr sz="643"/>
            </a:lvl6pPr>
            <a:lvl7pPr marL="1959063" indent="0">
              <a:buNone/>
              <a:defRPr sz="643"/>
            </a:lvl7pPr>
            <a:lvl8pPr marL="2285574" indent="0">
              <a:buNone/>
              <a:defRPr sz="643"/>
            </a:lvl8pPr>
            <a:lvl9pPr marL="2612084" indent="0">
              <a:buNone/>
              <a:defRPr sz="64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21" tIns="45711" rIns="91421" bIns="45711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21" tIns="45711" rIns="91421" bIns="45711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l">
              <a:defRPr sz="8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ctr">
              <a:defRPr sz="8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r">
              <a:defRPr sz="8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53021" rtl="0" eaLnBrk="1" latinLnBrk="0" hangingPunct="1">
        <a:spcBef>
          <a:spcPct val="0"/>
        </a:spcBef>
        <a:buNone/>
        <a:defRPr sz="32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4883" indent="-244883" algn="l" defTabSz="653021" rtl="0" eaLnBrk="1" latinLnBrk="0" hangingPunct="1">
        <a:spcBef>
          <a:spcPct val="20000"/>
        </a:spcBef>
        <a:buFont typeface="Arial" pitchFamily="34" charset="0"/>
        <a:buChar char="•"/>
        <a:defRPr sz="2286" kern="1200">
          <a:solidFill>
            <a:schemeClr val="tx1"/>
          </a:solidFill>
          <a:latin typeface="+mn-lt"/>
          <a:ea typeface="+mn-ea"/>
          <a:cs typeface="+mn-cs"/>
        </a:defRPr>
      </a:lvl1pPr>
      <a:lvl2pPr marL="530580" indent="-204069" algn="l" defTabSz="65302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76" indent="-163255" algn="l" defTabSz="653021" rtl="0" eaLnBrk="1" latinLnBrk="0" hangingPunct="1">
        <a:spcBef>
          <a:spcPct val="20000"/>
        </a:spcBef>
        <a:buFont typeface="Arial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142787" indent="-163255" algn="l" defTabSz="653021" rtl="0" eaLnBrk="1" latinLnBrk="0" hangingPunct="1">
        <a:spcBef>
          <a:spcPct val="20000"/>
        </a:spcBef>
        <a:buFont typeface="Arial" pitchFamily="34" charset="0"/>
        <a:buChar char="–"/>
        <a:defRPr sz="1429" kern="1200">
          <a:solidFill>
            <a:schemeClr val="tx1"/>
          </a:solidFill>
          <a:latin typeface="+mn-lt"/>
          <a:ea typeface="+mn-ea"/>
          <a:cs typeface="+mn-cs"/>
        </a:defRPr>
      </a:lvl4pPr>
      <a:lvl5pPr marL="1469298" indent="-163255" algn="l" defTabSz="653021" rtl="0" eaLnBrk="1" latinLnBrk="0" hangingPunct="1">
        <a:spcBef>
          <a:spcPct val="20000"/>
        </a:spcBef>
        <a:buFont typeface="Arial" pitchFamily="34" charset="0"/>
        <a:buChar char="»"/>
        <a:defRPr sz="1429" kern="1200">
          <a:solidFill>
            <a:schemeClr val="tx1"/>
          </a:solidFill>
          <a:latin typeface="+mn-lt"/>
          <a:ea typeface="+mn-ea"/>
          <a:cs typeface="+mn-cs"/>
        </a:defRPr>
      </a:lvl5pPr>
      <a:lvl6pPr marL="1795808" indent="-163255" algn="l" defTabSz="653021" rtl="0" eaLnBrk="1" latinLnBrk="0" hangingPunct="1">
        <a:spcBef>
          <a:spcPct val="20000"/>
        </a:spcBef>
        <a:buFont typeface="Arial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319" indent="-163255" algn="l" defTabSz="653021" rtl="0" eaLnBrk="1" latinLnBrk="0" hangingPunct="1">
        <a:spcBef>
          <a:spcPct val="20000"/>
        </a:spcBef>
        <a:buFont typeface="Arial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8830" indent="-163255" algn="l" defTabSz="653021" rtl="0" eaLnBrk="1" latinLnBrk="0" hangingPunct="1">
        <a:spcBef>
          <a:spcPct val="20000"/>
        </a:spcBef>
        <a:buFont typeface="Arial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340" indent="-163255" algn="l" defTabSz="653021" rtl="0" eaLnBrk="1" latinLnBrk="0" hangingPunct="1">
        <a:spcBef>
          <a:spcPct val="20000"/>
        </a:spcBef>
        <a:buFont typeface="Arial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53021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11" algn="l" defTabSz="653021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021" algn="l" defTabSz="653021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532" algn="l" defTabSz="653021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043" algn="l" defTabSz="653021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553" algn="l" defTabSz="653021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063" algn="l" defTabSz="653021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5574" algn="l" defTabSz="653021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084" algn="l" defTabSz="653021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8585" y="2852370"/>
            <a:ext cx="7056784" cy="1153259"/>
          </a:xfrm>
        </p:spPr>
        <p:txBody>
          <a:bodyPr anchor="ctr">
            <a:noAutofit/>
          </a:bodyPr>
          <a:lstStyle/>
          <a:p>
            <a:pPr algn="l"/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Государственная кадастровая оценка Республики Дагестан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sp>
        <p:nvSpPr>
          <p:cNvPr id="8" name="TextBox 7"/>
          <p:cNvSpPr txBox="1"/>
          <p:nvPr/>
        </p:nvSpPr>
        <p:spPr>
          <a:xfrm>
            <a:off x="7689304" y="5821366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09. 2018</a:t>
            </a:r>
          </a:p>
        </p:txBody>
      </p:sp>
    </p:spTree>
    <p:extLst>
      <p:ext uri="{BB962C8B-B14F-4D97-AF65-F5344CB8AC3E}">
        <p14:creationId xmlns="" xmlns:p14="http://schemas.microsoft.com/office/powerpoint/2010/main" val="852245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815509" y="1114460"/>
            <a:ext cx="5551714" cy="804868"/>
          </a:xfrm>
          <a:prstGeom prst="rect">
            <a:avLst/>
          </a:prstGeom>
        </p:spPr>
        <p:txBody>
          <a:bodyPr vert="horz" lIns="65301" tIns="32651" rIns="65301" bIns="32651" rtlCol="0" anchor="ctr">
            <a:noAutofit/>
          </a:bodyPr>
          <a:lstStyle>
            <a:lvl1pPr algn="ctr" defTabSz="914211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44933" algn="l">
              <a:lnSpc>
                <a:spcPct val="80000"/>
              </a:lnSpc>
              <a:spcBef>
                <a:spcPts val="0"/>
              </a:spcBef>
              <a:defRPr/>
            </a:pPr>
            <a:endParaRPr lang="ru-RU" sz="1714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2600" y="869811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Информирование о начале проведения кадастровой оценки 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67427073"/>
              </p:ext>
            </p:extLst>
          </p:nvPr>
        </p:nvGraphicFramePr>
        <p:xfrm>
          <a:off x="1352600" y="1905972"/>
          <a:ext cx="6624736" cy="4624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2022">
                  <a:extLst>
                    <a:ext uri="{9D8B030D-6E8A-4147-A177-3AD203B41FA5}">
                      <a16:colId xmlns="" xmlns:a16="http://schemas.microsoft.com/office/drawing/2014/main" val="1124710808"/>
                    </a:ext>
                  </a:extLst>
                </a:gridCol>
                <a:gridCol w="3312714">
                  <a:extLst>
                    <a:ext uri="{9D8B030D-6E8A-4147-A177-3AD203B41FA5}">
                      <a16:colId xmlns="" xmlns:a16="http://schemas.microsoft.com/office/drawing/2014/main" val="548992299"/>
                    </a:ext>
                  </a:extLst>
                </a:gridCol>
              </a:tblGrid>
              <a:tr h="2423917">
                <a:tc>
                  <a:txBody>
                    <a:bodyPr/>
                    <a:lstStyle/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Направление копии распоряжения о проведении</a:t>
                      </a:r>
                      <a:r>
                        <a:rPr lang="ru-RU" sz="1400" b="1" kern="1200" baseline="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государственной кадастровой оценки объектов капитального строительства, земель садоводческих объединений, сельскохозяйственного назначения, населенных пунктов 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в </a:t>
                      </a:r>
                      <a:r>
                        <a:rPr lang="ru-RU" sz="1400" b="1" kern="1200" dirty="0" err="1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Росреестр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для его размещения в фонде данных ГКО</a:t>
                      </a:r>
                    </a:p>
                  </a:txBody>
                  <a:tcPr marL="70273" marR="70273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Письмо от 12.09.2018 г. № 13-13-3148/08/18 </a:t>
                      </a:r>
                      <a:endParaRPr lang="en-US" sz="12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0273" marR="70273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837420"/>
                  </a:ext>
                </a:extLst>
              </a:tr>
              <a:tr h="2201027">
                <a:tc>
                  <a:txBody>
                    <a:bodyPr/>
                    <a:lstStyle/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Направление копии решения о проведении ГКО в органы местного самоуправления </a:t>
                      </a:r>
                    </a:p>
                  </a:txBody>
                  <a:tcPr marL="70273" marR="70273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Письмо от 12.09.2018 г. № 13-13-3152/08/18 </a:t>
                      </a:r>
                      <a:endParaRPr lang="en-US" sz="12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0273" marR="7027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80467316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65577" y="3575281"/>
            <a:ext cx="131968" cy="23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314" tIns="32657" rIns="65314" bIns="32657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131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064" y="2093630"/>
            <a:ext cx="1520530" cy="21508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976" y="4536266"/>
            <a:ext cx="1387970" cy="191707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303" y="4557760"/>
            <a:ext cx="1330464" cy="1895576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352600" y="1731669"/>
            <a:ext cx="7488833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9024966" y="6286520"/>
            <a:ext cx="5697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9</a:t>
            </a:r>
          </a:p>
        </p:txBody>
      </p:sp>
    </p:spTree>
    <p:extLst>
      <p:ext uri="{BB962C8B-B14F-4D97-AF65-F5344CB8AC3E}">
        <p14:creationId xmlns="" xmlns:p14="http://schemas.microsoft.com/office/powerpoint/2010/main" val="2523008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815509" y="1114460"/>
            <a:ext cx="5551714" cy="1050018"/>
          </a:xfrm>
          <a:prstGeom prst="rect">
            <a:avLst/>
          </a:prstGeom>
        </p:spPr>
        <p:txBody>
          <a:bodyPr vert="horz" lIns="65301" tIns="32651" rIns="65301" bIns="32651" rtlCol="0" anchor="ctr">
            <a:noAutofit/>
          </a:bodyPr>
          <a:lstStyle>
            <a:lvl1pPr algn="ctr" defTabSz="914211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44933" algn="l">
              <a:lnSpc>
                <a:spcPct val="80000"/>
              </a:lnSpc>
              <a:spcBef>
                <a:spcPts val="0"/>
              </a:spcBef>
              <a:defRPr/>
            </a:pPr>
            <a:endParaRPr lang="ru-RU" sz="1714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2600" y="869811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Органам местного самоуправления муниципальных образований необходимо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65577" y="3575281"/>
            <a:ext cx="131968" cy="23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314" tIns="32657" rIns="65314" bIns="32657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131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69871478"/>
              </p:ext>
            </p:extLst>
          </p:nvPr>
        </p:nvGraphicFramePr>
        <p:xfrm>
          <a:off x="1352600" y="1945457"/>
          <a:ext cx="7107666" cy="4291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9776">
                  <a:extLst>
                    <a:ext uri="{9D8B030D-6E8A-4147-A177-3AD203B41FA5}">
                      <a16:colId xmlns="" xmlns:a16="http://schemas.microsoft.com/office/drawing/2014/main" val="2281788555"/>
                    </a:ext>
                  </a:extLst>
                </a:gridCol>
                <a:gridCol w="3247890">
                  <a:extLst>
                    <a:ext uri="{9D8B030D-6E8A-4147-A177-3AD203B41FA5}">
                      <a16:colId xmlns="" xmlns:a16="http://schemas.microsoft.com/office/drawing/2014/main" val="2822898597"/>
                    </a:ext>
                  </a:extLst>
                </a:gridCol>
              </a:tblGrid>
              <a:tr h="9337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Разместить извещения о принятии решения о проведении ГКО на своих информационных щитах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До 05 октября</a:t>
                      </a:r>
                      <a:r>
                        <a:rPr lang="ru-RU" sz="1400" baseline="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2018 года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592947"/>
                  </a:ext>
                </a:extLst>
              </a:tr>
              <a:tr h="927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Главам сельских поселений и председателям депутатов сельских собраний обеспечить информирование граждан о начале проведения ГКО</a:t>
                      </a:r>
                      <a:endParaRPr lang="ru-RU" sz="13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До 05 октября 2018 года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1551012"/>
                  </a:ext>
                </a:extLst>
              </a:tr>
              <a:tr h="1132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Администрации МР вместе с главами сельских поселений обеспечить размещение плакатов установленной </a:t>
                      </a:r>
                      <a:r>
                        <a:rPr lang="ru-RU" sz="1300" dirty="0" err="1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Дагтехкадастром</a:t>
                      </a:r>
                      <a:r>
                        <a:rPr lang="ru-RU" sz="13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 формы на информационных стендах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До 05 октября 2018 года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5328060"/>
                  </a:ext>
                </a:extLst>
              </a:tr>
              <a:tr h="12983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Администрации обеспечить размещение информации о проведении ГКО на местном телевидении, в СМИ, в том числе на официальных аккаунтах социальных сетей</a:t>
                      </a:r>
                      <a:endParaRPr lang="ru-RU" sz="13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До 05 октября 2018 года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9595606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66096" y="2291597"/>
            <a:ext cx="5350013" cy="23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131"/>
          </a:p>
        </p:txBody>
      </p:sp>
      <p:sp>
        <p:nvSpPr>
          <p:cNvPr id="11" name="Прямоугольник 10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52600" y="1731669"/>
            <a:ext cx="7488833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9239280" y="6286520"/>
            <a:ext cx="4251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10</a:t>
            </a:r>
            <a:endParaRPr lang="ru-RU" sz="1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5206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815509" y="1114460"/>
            <a:ext cx="5551714" cy="1050018"/>
          </a:xfrm>
          <a:prstGeom prst="rect">
            <a:avLst/>
          </a:prstGeom>
        </p:spPr>
        <p:txBody>
          <a:bodyPr vert="horz" lIns="65301" tIns="32651" rIns="65301" bIns="32651" rtlCol="0" anchor="ctr">
            <a:noAutofit/>
          </a:bodyPr>
          <a:lstStyle>
            <a:lvl1pPr algn="ctr" defTabSz="914211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44933" algn="l">
              <a:lnSpc>
                <a:spcPct val="80000"/>
              </a:lnSpc>
              <a:spcBef>
                <a:spcPts val="0"/>
              </a:spcBef>
              <a:defRPr/>
            </a:pPr>
            <a:endParaRPr lang="ru-RU" sz="1714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2600" y="869811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Органам местного самоуправления муниципальных образований необходимо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65577" y="3575281"/>
            <a:ext cx="131968" cy="23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314" tIns="32657" rIns="65314" bIns="32657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131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6902638"/>
              </p:ext>
            </p:extLst>
          </p:nvPr>
        </p:nvGraphicFramePr>
        <p:xfrm>
          <a:off x="1352600" y="1945457"/>
          <a:ext cx="7107666" cy="2340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6152">
                  <a:extLst>
                    <a:ext uri="{9D8B030D-6E8A-4147-A177-3AD203B41FA5}">
                      <a16:colId xmlns="" xmlns:a16="http://schemas.microsoft.com/office/drawing/2014/main" val="2281788555"/>
                    </a:ext>
                  </a:extLst>
                </a:gridCol>
                <a:gridCol w="3221514">
                  <a:extLst>
                    <a:ext uri="{9D8B030D-6E8A-4147-A177-3AD203B41FA5}">
                      <a16:colId xmlns="" xmlns:a16="http://schemas.microsoft.com/office/drawing/2014/main" val="2822898597"/>
                    </a:ext>
                  </a:extLst>
                </a:gridCol>
              </a:tblGrid>
              <a:tr h="11977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Собрание депутатов сельских поселений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 с повесткой</a:t>
                      </a:r>
                      <a:r>
                        <a:rPr lang="ru-RU" sz="1400" baseline="0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 «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О проведении государственной</a:t>
                      </a:r>
                      <a:r>
                        <a:rPr lang="ru-RU" sz="1400" baseline="0" dirty="0">
                          <a:solidFill>
                            <a:schemeClr val="bg1"/>
                          </a:solidFill>
                          <a:effectLst/>
                          <a:latin typeface="Book Antiqua" pitchFamily="18" charset="0"/>
                        </a:rPr>
                        <a:t> кадастровой оценки и начале приема деклараций о характеристиках объекта недвижимости» </a:t>
                      </a:r>
                      <a:endParaRPr lang="ru-RU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До 05</a:t>
                      </a:r>
                      <a:r>
                        <a:rPr lang="ru-RU" sz="1400" baseline="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 ок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</a:rPr>
                        <a:t>тября 2018 года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592947"/>
                  </a:ext>
                </a:extLst>
              </a:tr>
              <a:tr h="1121599">
                <a:tc>
                  <a:txBody>
                    <a:bodyPr/>
                    <a:lstStyle/>
                    <a:p>
                      <a:pPr marL="0" marR="0" indent="0" algn="l" defTabSz="6530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Районное собрание депутатов с повесткой «О проведении государственной кадастровой оценки и начале приема деклараций о характеристиках объекта недвижимости»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До 09 октября 2018 года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1551012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66096" y="2291597"/>
            <a:ext cx="5350013" cy="23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131"/>
          </a:p>
        </p:txBody>
      </p:sp>
      <p:sp>
        <p:nvSpPr>
          <p:cNvPr id="11" name="Прямоугольник 10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52600" y="1731669"/>
            <a:ext cx="7488833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84208698"/>
              </p:ext>
            </p:extLst>
          </p:nvPr>
        </p:nvGraphicFramePr>
        <p:xfrm>
          <a:off x="1352600" y="4286256"/>
          <a:ext cx="7107665" cy="85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69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307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103">
                <a:tc>
                  <a:txBody>
                    <a:bodyPr/>
                    <a:lstStyle/>
                    <a:p>
                      <a:pPr marL="0" marR="0" indent="0" algn="l" defTabSz="6530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Районное собрание депутатов с повесткой «О проведении государственной кадастровой оценки и приеме деклараций о характеристиках объекта недвижимости»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До 09 ноября 2018 года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1631268"/>
              </p:ext>
            </p:extLst>
          </p:nvPr>
        </p:nvGraphicFramePr>
        <p:xfrm>
          <a:off x="1352599" y="5131065"/>
          <a:ext cx="7107665" cy="106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90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286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62763">
                <a:tc>
                  <a:txBody>
                    <a:bodyPr/>
                    <a:lstStyle/>
                    <a:p>
                      <a:pPr marL="0" marR="0" indent="0" algn="l" defTabSz="6530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Районное собрание депутатов с повесткой «О проведении государственной кадастровой оценки и итогах приема деклараций о характеристиках объекта недвижимости»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До 09 декабря 2018 года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44" marR="5094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9167842" y="6357958"/>
            <a:ext cx="4251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11</a:t>
            </a:r>
            <a:endParaRPr lang="ru-RU" sz="1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7638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66786" y="500042"/>
            <a:ext cx="762863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Подготовка к проведению государственной кадастровой оценки</a:t>
            </a:r>
            <a:r>
              <a:rPr lang="en-US" sz="23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3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(ст.12, 2</a:t>
            </a:r>
            <a:r>
              <a:rPr lang="en-US" sz="23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3</a:t>
            </a:r>
            <a:r>
              <a:rPr lang="ru-RU" sz="23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7-ФЗ), основные этапы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52934" y="1357298"/>
            <a:ext cx="43924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Срок окончания подготовки – 1 января 2019 года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66786" y="1357298"/>
            <a:ext cx="27318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Основные этапы подготовки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309661" y="1785926"/>
            <a:ext cx="6715172" cy="813919"/>
          </a:xfrm>
          <a:prstGeom prst="round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31"/>
          </a:p>
        </p:txBody>
      </p:sp>
      <p:sp>
        <p:nvSpPr>
          <p:cNvPr id="24" name="Прямоугольник 23"/>
          <p:cNvSpPr/>
          <p:nvPr/>
        </p:nvSpPr>
        <p:spPr>
          <a:xfrm>
            <a:off x="2244254" y="1933098"/>
            <a:ext cx="4868986" cy="57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714"/>
              </a:spcAft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Сбор и обработка информации, необходимой для определения кадастровой стоимости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309661" y="3856857"/>
            <a:ext cx="6715172" cy="628104"/>
          </a:xfrm>
          <a:prstGeom prst="round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Получение информации от федеральных и республиканских органов исполнительной власти, а также подведомственных им организаций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309660" y="2864229"/>
            <a:ext cx="6715172" cy="850523"/>
          </a:xfrm>
          <a:prstGeom prst="round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     Получение и обработка деклараций. Правообладатели объектов недвижимости вправе предоставить в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Дагтехкадастр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 декларацию о характеристиках соответствующих объектов недвижимости.</a:t>
            </a:r>
          </a:p>
        </p:txBody>
      </p:sp>
      <p:cxnSp>
        <p:nvCxnSpPr>
          <p:cNvPr id="34" name="Прямая соединительная линия 33"/>
          <p:cNvCxnSpPr>
            <a:cxnSpLocks/>
            <a:stCxn id="23" idx="2"/>
            <a:endCxn id="28" idx="0"/>
          </p:cNvCxnSpPr>
          <p:nvPr/>
        </p:nvCxnSpPr>
        <p:spPr>
          <a:xfrm flipH="1">
            <a:off x="4667246" y="2599845"/>
            <a:ext cx="1" cy="264384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cxnSpLocks/>
            <a:stCxn id="28" idx="2"/>
            <a:endCxn id="25" idx="0"/>
          </p:cNvCxnSpPr>
          <p:nvPr/>
        </p:nvCxnSpPr>
        <p:spPr>
          <a:xfrm>
            <a:off x="4667246" y="3714752"/>
            <a:ext cx="1" cy="142105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8825880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238224" y="1285860"/>
            <a:ext cx="7560841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8810652" y="6357958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12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96074" y="2366183"/>
            <a:ext cx="16430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До 01.01.2019 года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596074" y="3509191"/>
            <a:ext cx="16430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До 01.11.2018 года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309660" y="4581128"/>
            <a:ext cx="6715172" cy="774864"/>
          </a:xfrm>
          <a:prstGeom prst="round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3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881166" y="4653136"/>
            <a:ext cx="557216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714"/>
              </a:spcAft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Порядок рассмотрения и форма декларации установлены приказом Минэкономразвития России от 27.12.2017г. №846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1309660" y="5498097"/>
            <a:ext cx="6715172" cy="1243271"/>
          </a:xfrm>
          <a:prstGeom prst="round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2"/>
                </a:solidFill>
                <a:latin typeface="Book Antiqua" panose="02040602050305030304" pitchFamily="18" charset="0"/>
              </a:rPr>
              <a:t>Место предоставления деклараций: </a:t>
            </a:r>
          </a:p>
          <a:p>
            <a:pPr marL="244933" indent="-244933">
              <a:buFont typeface="+mj-lt"/>
              <a:buAutoNum type="arabicPeriod"/>
            </a:pPr>
            <a:r>
              <a:rPr lang="ru-RU" sz="1400" b="1" dirty="0">
                <a:solidFill>
                  <a:schemeClr val="tx2"/>
                </a:solidFill>
                <a:latin typeface="Book Antiqua" panose="02040602050305030304" pitchFamily="18" charset="0"/>
              </a:rPr>
              <a:t>Филиалы </a:t>
            </a:r>
            <a:r>
              <a:rPr lang="ru-RU" sz="1400" b="1" dirty="0" err="1">
                <a:solidFill>
                  <a:schemeClr val="tx2"/>
                </a:solidFill>
                <a:latin typeface="Book Antiqua" panose="02040602050305030304" pitchFamily="18" charset="0"/>
              </a:rPr>
              <a:t>Дагтехкадастра</a:t>
            </a:r>
            <a:r>
              <a:rPr lang="ru-RU" sz="1400" b="1" dirty="0">
                <a:solidFill>
                  <a:schemeClr val="tx2"/>
                </a:solidFill>
                <a:latin typeface="Book Antiqua" panose="02040602050305030304" pitchFamily="18" charset="0"/>
              </a:rPr>
              <a:t> (адреса в извещении)</a:t>
            </a:r>
          </a:p>
          <a:p>
            <a:pPr marL="244933" indent="-244933">
              <a:buFont typeface="+mj-lt"/>
              <a:buAutoNum type="arabicPeriod"/>
            </a:pPr>
            <a:r>
              <a:rPr lang="ru-RU" sz="1400" b="1" dirty="0">
                <a:solidFill>
                  <a:schemeClr val="tx2"/>
                </a:solidFill>
                <a:latin typeface="Book Antiqua" panose="02040602050305030304" pitchFamily="18" charset="0"/>
              </a:rPr>
              <a:t>Центральный офис </a:t>
            </a:r>
            <a:r>
              <a:rPr lang="ru-RU" sz="1400" b="1" dirty="0" err="1">
                <a:solidFill>
                  <a:schemeClr val="tx2"/>
                </a:solidFill>
                <a:latin typeface="Book Antiqua" panose="02040602050305030304" pitchFamily="18" charset="0"/>
              </a:rPr>
              <a:t>Дагтехкадастра</a:t>
            </a:r>
            <a:r>
              <a:rPr lang="ru-RU" sz="1400" b="1" dirty="0">
                <a:solidFill>
                  <a:schemeClr val="tx2"/>
                </a:solidFill>
                <a:latin typeface="Book Antiqua" panose="02040602050305030304" pitchFamily="18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Book Antiqua" panose="02040602050305030304" pitchFamily="18" charset="0"/>
              </a:rPr>
              <a:t>г.Махачкала</a:t>
            </a:r>
            <a:r>
              <a:rPr lang="ru-RU" sz="1400" b="1" dirty="0">
                <a:solidFill>
                  <a:schemeClr val="tx2"/>
                </a:solidFill>
                <a:latin typeface="Book Antiqua" panose="02040602050305030304" pitchFamily="18" charset="0"/>
              </a:rPr>
              <a:t>, ул. </a:t>
            </a:r>
            <a:r>
              <a:rPr lang="ru-RU" sz="1400" b="1" dirty="0" err="1">
                <a:solidFill>
                  <a:schemeClr val="tx2"/>
                </a:solidFill>
                <a:latin typeface="Book Antiqua" panose="02040602050305030304" pitchFamily="18" charset="0"/>
              </a:rPr>
              <a:t>Гамидова</a:t>
            </a:r>
            <a:r>
              <a:rPr lang="ru-RU" sz="1400" b="1" dirty="0">
                <a:solidFill>
                  <a:schemeClr val="tx2"/>
                </a:solidFill>
                <a:latin typeface="Book Antiqua" panose="02040602050305030304" pitchFamily="18" charset="0"/>
              </a:rPr>
              <a:t>, 11в</a:t>
            </a:r>
          </a:p>
          <a:p>
            <a:pPr marL="244933" indent="-244933">
              <a:buFont typeface="+mj-lt"/>
              <a:buAutoNum type="arabicPeriod"/>
            </a:pPr>
            <a:r>
              <a:rPr lang="ru-RU" sz="1400" b="1" dirty="0">
                <a:solidFill>
                  <a:schemeClr val="tx2"/>
                </a:solidFill>
                <a:latin typeface="Book Antiqua" panose="02040602050305030304" pitchFamily="18" charset="0"/>
              </a:rPr>
              <a:t>Специально отведенные окна в МФЦ (порядок работы будет доведен дополнительно)</a:t>
            </a:r>
          </a:p>
          <a:p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 </a:t>
            </a:r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="" xmlns:a16="http://schemas.microsoft.com/office/drawing/2014/main" id="{BD3D7D8F-9467-4300-AA20-7FC8EE63D9C2}"/>
              </a:ext>
            </a:extLst>
          </p:cNvPr>
          <p:cNvCxnSpPr>
            <a:cxnSpLocks/>
            <a:stCxn id="50" idx="0"/>
            <a:endCxn id="25" idx="2"/>
          </p:cNvCxnSpPr>
          <p:nvPr/>
        </p:nvCxnSpPr>
        <p:spPr>
          <a:xfrm flipV="1">
            <a:off x="4667246" y="4484961"/>
            <a:ext cx="1" cy="96167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="" xmlns:a16="http://schemas.microsoft.com/office/drawing/2014/main" id="{22E901B3-50DF-4620-9BE9-5ED05FBA7969}"/>
              </a:ext>
            </a:extLst>
          </p:cNvPr>
          <p:cNvCxnSpPr>
            <a:cxnSpLocks/>
            <a:stCxn id="50" idx="2"/>
            <a:endCxn id="56" idx="0"/>
          </p:cNvCxnSpPr>
          <p:nvPr/>
        </p:nvCxnSpPr>
        <p:spPr>
          <a:xfrm>
            <a:off x="4667246" y="5355992"/>
            <a:ext cx="0" cy="142105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98772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80592" y="500042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Порядок рассмотрения декларации о характеристиках объекта недвижимости       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66744794"/>
              </p:ext>
            </p:extLst>
          </p:nvPr>
        </p:nvGraphicFramePr>
        <p:xfrm>
          <a:off x="1280592" y="1835198"/>
          <a:ext cx="7061789" cy="4019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1789">
                  <a:extLst>
                    <a:ext uri="{9D8B030D-6E8A-4147-A177-3AD203B41FA5}">
                      <a16:colId xmlns="" xmlns:a16="http://schemas.microsoft.com/office/drawing/2014/main" val="2822898597"/>
                    </a:ext>
                  </a:extLst>
                </a:gridCol>
              </a:tblGrid>
              <a:tr h="796282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</a:rPr>
                        <a:t>правообладатели объектов недвижимости (юридическое или физическое лицо) вправе подать декларацию о характеристиках соответствующих объектов недвижимости;</a:t>
                      </a:r>
                    </a:p>
                  </a:txBody>
                  <a:tcPr marL="48461" marR="48461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592947"/>
                  </a:ext>
                </a:extLst>
              </a:tr>
              <a:tr h="1061709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 Antiqua" panose="02040602050305030304" pitchFamily="18" charset="0"/>
                        </a:rPr>
                        <a:t>декларация подается лично, почтовым отправлением или с использованием информационно-телекоммуникационных сетей общего пользования, в том числе сети "Интернет", включая портал государственных и муниципальных услуг;</a:t>
                      </a:r>
                    </a:p>
                  </a:txBody>
                  <a:tcPr marL="48461" marR="48461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1551012"/>
                  </a:ext>
                </a:extLst>
              </a:tr>
              <a:tr h="408668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 Antiqua" panose="02040602050305030304" pitchFamily="18" charset="0"/>
                        </a:rPr>
                        <a:t>срок рассмотрения декларации в течение 20 рабочих дней;</a:t>
                      </a:r>
                    </a:p>
                  </a:txBody>
                  <a:tcPr marL="48461" marR="48461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5328060"/>
                  </a:ext>
                </a:extLst>
              </a:tr>
              <a:tr h="492936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 Antiqua" panose="02040602050305030304" pitchFamily="18" charset="0"/>
                        </a:rPr>
                        <a:t>рекомендуемая дата завершения подачи декларации до 1 ноября 2018 года;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48461" marR="4846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9595606"/>
                  </a:ext>
                </a:extLst>
              </a:tr>
              <a:tr h="1260268">
                <a:tc>
                  <a:txBody>
                    <a:bodyPr/>
                    <a:lstStyle/>
                    <a:p>
                      <a:pPr marL="285750" marR="0" indent="-285750" algn="just" defTabSz="6530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Book Antiqua" panose="02040602050305030304" pitchFamily="18" charset="0"/>
                        </a:rPr>
                        <a:t>по итогам рассмотрения декларации в адрес заявителя и собственника объекта недвижимости направляется уведомление об учете информации, содержащейся в декларации, или об отказе в учете такой информации с обоснованием отказа в ее учете по каждой неучтенной характеристике объекта недвижимости.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48461" marR="48461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6122987"/>
                  </a:ext>
                </a:extLst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280592" y="1357298"/>
            <a:ext cx="7560841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9096404" y="6357958"/>
            <a:ext cx="4251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13</a:t>
            </a:r>
            <a:endParaRPr lang="ru-RU" sz="1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7896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960690" y="2350267"/>
            <a:ext cx="5040312" cy="87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571" b="1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5" name="Rectangle 11"/>
          <p:cNvSpPr>
            <a:spLocks noChangeArrowheads="1"/>
          </p:cNvSpPr>
          <p:nvPr/>
        </p:nvSpPr>
        <p:spPr bwMode="auto">
          <a:xfrm>
            <a:off x="1866447" y="3269517"/>
            <a:ext cx="6173107" cy="344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44933" indent="-244933" algn="just">
              <a:lnSpc>
                <a:spcPct val="80000"/>
              </a:lnSpc>
              <a:spcBef>
                <a:spcPct val="20000"/>
              </a:spcBef>
            </a:pPr>
            <a:endParaRPr lang="ru-RU" sz="1143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023910" y="357166"/>
            <a:ext cx="7056784" cy="500066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571444" lvl="1" indent="-244933" algn="ctr">
              <a:spcBef>
                <a:spcPct val="20000"/>
              </a:spcBef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Методика кадастровой оценки, согласно Методическим указаниям о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государственной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кадастровой оценке, утвержденным приказом Минэкономразвития России от 12.05.2017 года №226.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166786" y="1214422"/>
            <a:ext cx="7560841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167050" y="2357430"/>
            <a:ext cx="3143272" cy="916337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Кадастровая стоимость определяется методами массовой оценки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666852" y="3500438"/>
            <a:ext cx="6143668" cy="785818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Группировка объектов недвижимости со схожими характеристиками.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095612" y="4643446"/>
            <a:ext cx="3286148" cy="714380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Три подхода определения к оценке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381100" y="5715016"/>
            <a:ext cx="1728192" cy="857256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1. Затратный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809992" y="5715016"/>
            <a:ext cx="1857388" cy="857256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2. Доходный</a:t>
            </a:r>
          </a:p>
        </p:txBody>
      </p:sp>
      <p:cxnSp>
        <p:nvCxnSpPr>
          <p:cNvPr id="20" name="Прямая со стрелкой 19"/>
          <p:cNvCxnSpPr>
            <a:stCxn id="8" idx="2"/>
            <a:endCxn id="16" idx="0"/>
          </p:cNvCxnSpPr>
          <p:nvPr/>
        </p:nvCxnSpPr>
        <p:spPr>
          <a:xfrm rot="5400000">
            <a:off x="4625351" y="3387102"/>
            <a:ext cx="226671" cy="1588"/>
          </a:xfrm>
          <a:prstGeom prst="straightConnector1">
            <a:avLst/>
          </a:prstGeom>
          <a:ln w="38100">
            <a:solidFill>
              <a:srgbClr val="9BBB5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310322" y="5715016"/>
            <a:ext cx="1729152" cy="857256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3. Сравнительный</a:t>
            </a:r>
          </a:p>
        </p:txBody>
      </p:sp>
      <p:cxnSp>
        <p:nvCxnSpPr>
          <p:cNvPr id="35" name="Прямая со стрелкой 34"/>
          <p:cNvCxnSpPr>
            <a:stCxn id="16" idx="2"/>
            <a:endCxn id="17" idx="0"/>
          </p:cNvCxnSpPr>
          <p:nvPr/>
        </p:nvCxnSpPr>
        <p:spPr>
          <a:xfrm rot="5400000">
            <a:off x="4560091" y="4464851"/>
            <a:ext cx="357190" cy="1588"/>
          </a:xfrm>
          <a:prstGeom prst="straightConnector1">
            <a:avLst/>
          </a:prstGeom>
          <a:ln w="38100">
            <a:solidFill>
              <a:srgbClr val="9BBB5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7" idx="2"/>
            <a:endCxn id="18" idx="0"/>
          </p:cNvCxnSpPr>
          <p:nvPr/>
        </p:nvCxnSpPr>
        <p:spPr>
          <a:xfrm rot="5400000">
            <a:off x="3313346" y="4289676"/>
            <a:ext cx="357190" cy="2493490"/>
          </a:xfrm>
          <a:prstGeom prst="straightConnector1">
            <a:avLst/>
          </a:prstGeom>
          <a:ln w="31750" cmpd="sng">
            <a:solidFill>
              <a:srgbClr val="92D050"/>
            </a:solidFill>
            <a:miter lim="800000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7" idx="2"/>
            <a:endCxn id="31" idx="0"/>
          </p:cNvCxnSpPr>
          <p:nvPr/>
        </p:nvCxnSpPr>
        <p:spPr>
          <a:xfrm rot="16200000" flipH="1">
            <a:off x="5778197" y="4318315"/>
            <a:ext cx="357190" cy="2436212"/>
          </a:xfrm>
          <a:prstGeom prst="straightConnector1">
            <a:avLst/>
          </a:prstGeom>
          <a:ln w="31750" cmpd="sng">
            <a:solidFill>
              <a:srgbClr val="92D050"/>
            </a:solidFill>
            <a:miter lim="800000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7" idx="2"/>
            <a:endCxn id="19" idx="0"/>
          </p:cNvCxnSpPr>
          <p:nvPr/>
        </p:nvCxnSpPr>
        <p:spPr>
          <a:xfrm rot="5400000">
            <a:off x="4560091" y="5536421"/>
            <a:ext cx="357190" cy="1588"/>
          </a:xfrm>
          <a:prstGeom prst="straightConnector1">
            <a:avLst/>
          </a:prstGeom>
          <a:ln w="31750" cmpd="sng">
            <a:solidFill>
              <a:srgbClr val="92D050"/>
            </a:solidFill>
            <a:miter lim="800000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9096404" y="6215082"/>
            <a:ext cx="4571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Black" pitchFamily="34" charset="0"/>
              </a:rPr>
              <a:t>14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238224" y="1357298"/>
            <a:ext cx="7500990" cy="857256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В 2019 году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Дагтехкадастр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 приступает к государственной кадастровой оценке согласно Распоряжения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Минимущества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 Дагестана от 05.09.2018г. №106-р. Определение кадастровой стоимости объектов недвижимости будет производится согласно Методическим указаниям по следующим принципам.</a:t>
            </a:r>
          </a:p>
        </p:txBody>
      </p:sp>
    </p:spTree>
    <p:extLst>
      <p:ext uri="{BB962C8B-B14F-4D97-AF65-F5344CB8AC3E}">
        <p14:creationId xmlns="" xmlns:p14="http://schemas.microsoft.com/office/powerpoint/2010/main" val="130252855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960690" y="1064383"/>
            <a:ext cx="5040312" cy="87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571" b="1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5" name="Rectangle 11"/>
          <p:cNvSpPr>
            <a:spLocks noChangeArrowheads="1"/>
          </p:cNvSpPr>
          <p:nvPr/>
        </p:nvSpPr>
        <p:spPr bwMode="auto">
          <a:xfrm>
            <a:off x="1866447" y="2143882"/>
            <a:ext cx="6173107" cy="344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44933" indent="-244933" algn="just">
              <a:lnSpc>
                <a:spcPct val="80000"/>
              </a:lnSpc>
              <a:spcBef>
                <a:spcPct val="20000"/>
              </a:spcBef>
            </a:pPr>
            <a:endParaRPr lang="ru-RU" sz="1143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023910" y="142853"/>
            <a:ext cx="7056784" cy="500066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571444" lvl="1" indent="-244933" algn="ctr">
              <a:spcBef>
                <a:spcPct val="2000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Методика кадастровой оценки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166786" y="642918"/>
            <a:ext cx="7560841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952472" y="857232"/>
            <a:ext cx="2571768" cy="857256"/>
          </a:xfrm>
          <a:prstGeom prst="rect">
            <a:avLst/>
          </a:prstGeom>
          <a:noFill/>
          <a:ln>
            <a:solidFill>
              <a:srgbClr val="12BE3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Определение ценообразующих факторов объектов недвижимости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024306" y="857232"/>
            <a:ext cx="2071702" cy="857256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Первичная группировка объектов недвижимости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453198" y="857232"/>
            <a:ext cx="2286016" cy="857256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Сбор сведений о значениях ценообразующих факторов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81034" y="2500306"/>
            <a:ext cx="1728192" cy="857256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Сбор рыночной информации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952868" y="2500306"/>
            <a:ext cx="2071702" cy="857256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Группировка объектов недвижимости</a:t>
            </a:r>
          </a:p>
        </p:txBody>
      </p:sp>
      <p:cxnSp>
        <p:nvCxnSpPr>
          <p:cNvPr id="20" name="Прямая со стрелкой 19"/>
          <p:cNvCxnSpPr>
            <a:stCxn id="8" idx="3"/>
            <a:endCxn id="16" idx="1"/>
          </p:cNvCxnSpPr>
          <p:nvPr/>
        </p:nvCxnSpPr>
        <p:spPr>
          <a:xfrm>
            <a:off x="3524240" y="1285860"/>
            <a:ext cx="500066" cy="1588"/>
          </a:xfrm>
          <a:prstGeom prst="straightConnector1">
            <a:avLst/>
          </a:prstGeom>
          <a:ln w="38100">
            <a:solidFill>
              <a:srgbClr val="9BBB5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453198" y="2214554"/>
            <a:ext cx="2286016" cy="1428760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Построение модели оценки кадастровой стоимости и обоснование выбора вида модели оценки кадастровой стоимости</a:t>
            </a:r>
          </a:p>
        </p:txBody>
      </p:sp>
      <p:cxnSp>
        <p:nvCxnSpPr>
          <p:cNvPr id="35" name="Прямая со стрелкой 34"/>
          <p:cNvCxnSpPr>
            <a:stCxn id="16" idx="3"/>
            <a:endCxn id="17" idx="1"/>
          </p:cNvCxnSpPr>
          <p:nvPr/>
        </p:nvCxnSpPr>
        <p:spPr>
          <a:xfrm>
            <a:off x="6096008" y="1285860"/>
            <a:ext cx="357190" cy="1588"/>
          </a:xfrm>
          <a:prstGeom prst="straightConnector1">
            <a:avLst/>
          </a:prstGeom>
          <a:ln w="38100">
            <a:solidFill>
              <a:srgbClr val="9BBB5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7" idx="2"/>
            <a:endCxn id="18" idx="0"/>
          </p:cNvCxnSpPr>
          <p:nvPr/>
        </p:nvCxnSpPr>
        <p:spPr>
          <a:xfrm rot="5400000">
            <a:off x="4277759" y="-818141"/>
            <a:ext cx="785818" cy="5851076"/>
          </a:xfrm>
          <a:prstGeom prst="straightConnector1">
            <a:avLst/>
          </a:prstGeom>
          <a:ln w="31750" cmpd="sng">
            <a:solidFill>
              <a:srgbClr val="92D050"/>
            </a:solidFill>
            <a:miter lim="800000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9" idx="3"/>
            <a:endCxn id="31" idx="1"/>
          </p:cNvCxnSpPr>
          <p:nvPr/>
        </p:nvCxnSpPr>
        <p:spPr>
          <a:xfrm>
            <a:off x="6024570" y="2928934"/>
            <a:ext cx="428628" cy="1588"/>
          </a:xfrm>
          <a:prstGeom prst="straightConnector1">
            <a:avLst/>
          </a:prstGeom>
          <a:ln w="31750" cmpd="sng">
            <a:solidFill>
              <a:srgbClr val="92D050"/>
            </a:solidFill>
            <a:miter lim="800000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8" idx="3"/>
            <a:endCxn id="19" idx="1"/>
          </p:cNvCxnSpPr>
          <p:nvPr/>
        </p:nvCxnSpPr>
        <p:spPr>
          <a:xfrm>
            <a:off x="2609226" y="2928934"/>
            <a:ext cx="1343642" cy="1588"/>
          </a:xfrm>
          <a:prstGeom prst="straightConnector1">
            <a:avLst/>
          </a:prstGeom>
          <a:ln w="31750" cmpd="sng">
            <a:solidFill>
              <a:srgbClr val="92D050"/>
            </a:solidFill>
            <a:miter lim="800000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>
            <a:off x="809596" y="4143380"/>
            <a:ext cx="1857388" cy="1071570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Анализ качества модели оценки кадастровой стоимости</a:t>
            </a:r>
          </a:p>
        </p:txBody>
      </p:sp>
      <p:cxnSp>
        <p:nvCxnSpPr>
          <p:cNvPr id="80" name="Прямая со стрелкой 79"/>
          <p:cNvCxnSpPr>
            <a:stCxn id="31" idx="2"/>
            <a:endCxn id="79" idx="0"/>
          </p:cNvCxnSpPr>
          <p:nvPr/>
        </p:nvCxnSpPr>
        <p:spPr>
          <a:xfrm rot="5400000">
            <a:off x="4417215" y="964389"/>
            <a:ext cx="500066" cy="5857916"/>
          </a:xfrm>
          <a:prstGeom prst="straightConnector1">
            <a:avLst/>
          </a:prstGeom>
          <a:ln w="31750" cmpd="sng">
            <a:solidFill>
              <a:srgbClr val="92D050"/>
            </a:solidFill>
            <a:miter lim="800000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Прямоугольник 92"/>
          <p:cNvSpPr/>
          <p:nvPr/>
        </p:nvSpPr>
        <p:spPr>
          <a:xfrm>
            <a:off x="3881430" y="4143380"/>
            <a:ext cx="2143140" cy="1071570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Расчет кадастровой стоимости</a:t>
            </a:r>
          </a:p>
        </p:txBody>
      </p:sp>
      <p:cxnSp>
        <p:nvCxnSpPr>
          <p:cNvPr id="94" name="Прямая со стрелкой 93"/>
          <p:cNvCxnSpPr>
            <a:stCxn id="79" idx="3"/>
            <a:endCxn id="93" idx="1"/>
          </p:cNvCxnSpPr>
          <p:nvPr/>
        </p:nvCxnSpPr>
        <p:spPr>
          <a:xfrm>
            <a:off x="2666984" y="4679165"/>
            <a:ext cx="1214446" cy="1588"/>
          </a:xfrm>
          <a:prstGeom prst="straightConnector1">
            <a:avLst/>
          </a:prstGeom>
          <a:ln w="31750" cmpd="sng">
            <a:solidFill>
              <a:srgbClr val="92D050"/>
            </a:solidFill>
            <a:miter lim="800000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>
            <a:off x="6453198" y="4143380"/>
            <a:ext cx="2286016" cy="1071570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Анализ результатов определения кадастровой стоимости</a:t>
            </a:r>
          </a:p>
        </p:txBody>
      </p:sp>
      <p:cxnSp>
        <p:nvCxnSpPr>
          <p:cNvPr id="99" name="Прямая со стрелкой 98"/>
          <p:cNvCxnSpPr>
            <a:stCxn id="93" idx="3"/>
            <a:endCxn id="98" idx="1"/>
          </p:cNvCxnSpPr>
          <p:nvPr/>
        </p:nvCxnSpPr>
        <p:spPr>
          <a:xfrm>
            <a:off x="6024570" y="4679165"/>
            <a:ext cx="428628" cy="1588"/>
          </a:xfrm>
          <a:prstGeom prst="straightConnector1">
            <a:avLst/>
          </a:prstGeom>
          <a:ln w="31750" cmpd="sng">
            <a:solidFill>
              <a:srgbClr val="92D050"/>
            </a:solidFill>
            <a:miter lim="800000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>
            <a:stCxn id="98" idx="2"/>
            <a:endCxn id="105" idx="0"/>
          </p:cNvCxnSpPr>
          <p:nvPr/>
        </p:nvCxnSpPr>
        <p:spPr>
          <a:xfrm rot="5400000">
            <a:off x="5988851" y="3964785"/>
            <a:ext cx="357190" cy="2857520"/>
          </a:xfrm>
          <a:prstGeom prst="straightConnector1">
            <a:avLst/>
          </a:prstGeom>
          <a:ln w="31750" cmpd="sng">
            <a:solidFill>
              <a:srgbClr val="92D050"/>
            </a:solidFill>
            <a:miter lim="800000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Прямоугольник 104"/>
          <p:cNvSpPr/>
          <p:nvPr/>
        </p:nvSpPr>
        <p:spPr>
          <a:xfrm>
            <a:off x="3024174" y="5572140"/>
            <a:ext cx="3429024" cy="1071570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Составление отчета об итогах государственной кадастровой оценки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9096404" y="6286520"/>
            <a:ext cx="4571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Black" pitchFamily="34" charset="0"/>
              </a:rPr>
              <a:t>15</a:t>
            </a:r>
          </a:p>
        </p:txBody>
      </p:sp>
    </p:spTree>
    <p:extLst>
      <p:ext uri="{BB962C8B-B14F-4D97-AF65-F5344CB8AC3E}">
        <p14:creationId xmlns="" xmlns:p14="http://schemas.microsoft.com/office/powerpoint/2010/main" val="130252855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960690" y="1064383"/>
            <a:ext cx="5040312" cy="87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571" b="1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5" name="Rectangle 11"/>
          <p:cNvSpPr>
            <a:spLocks noChangeArrowheads="1"/>
          </p:cNvSpPr>
          <p:nvPr/>
        </p:nvSpPr>
        <p:spPr bwMode="auto">
          <a:xfrm>
            <a:off x="1866447" y="2143882"/>
            <a:ext cx="6173107" cy="344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44933" indent="-244933" algn="just">
              <a:lnSpc>
                <a:spcPct val="80000"/>
              </a:lnSpc>
              <a:spcBef>
                <a:spcPct val="20000"/>
              </a:spcBef>
            </a:pPr>
            <a:endParaRPr lang="ru-RU" sz="1143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023910" y="142852"/>
            <a:ext cx="7056784" cy="714379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571444" lvl="1" indent="-244933" algn="ctr">
              <a:spcBef>
                <a:spcPct val="2000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Методика кадастровой оценки земельного участка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95348" y="928670"/>
            <a:ext cx="7560841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381100" y="1142984"/>
            <a:ext cx="2071702" cy="785818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Учитываются: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52600" y="2276872"/>
            <a:ext cx="2071702" cy="4071966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180000"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Обеспеченность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(наличие либо отсутствие) инженерной и транспортной инфраструктурой (наличие инженерного и транспортного обеспечения до границ земельного участка);</a:t>
            </a:r>
          </a:p>
          <a:p>
            <a:pPr indent="180000"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Степень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освоения окружающей территории земельного участка (характеристики окружения земельного участка);</a:t>
            </a:r>
          </a:p>
          <a:p>
            <a:pPr indent="180000"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Существующий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рельеф земельного участка (при наличии информации о влиянии на стоимость)</a:t>
            </a:r>
          </a:p>
        </p:txBody>
      </p:sp>
      <p:cxnSp>
        <p:nvCxnSpPr>
          <p:cNvPr id="35" name="Прямая со стрелкой 34"/>
          <p:cNvCxnSpPr>
            <a:stCxn id="16" idx="2"/>
            <a:endCxn id="17" idx="0"/>
          </p:cNvCxnSpPr>
          <p:nvPr/>
        </p:nvCxnSpPr>
        <p:spPr>
          <a:xfrm flipH="1">
            <a:off x="2388451" y="1928802"/>
            <a:ext cx="28500" cy="348070"/>
          </a:xfrm>
          <a:prstGeom prst="straightConnector1">
            <a:avLst/>
          </a:prstGeom>
          <a:ln w="38100">
            <a:solidFill>
              <a:srgbClr val="9BBB59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5453066" y="1142984"/>
            <a:ext cx="2071702" cy="785818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Не учитываются: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5453066" y="2285992"/>
            <a:ext cx="2071702" cy="4143404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180000"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Улучшения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земельного участка, которые поставлены на кадастровый учет и (или) бухгалтерский учет;</a:t>
            </a:r>
          </a:p>
          <a:p>
            <a:pPr indent="180000"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Степень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благоустройства (внутриплощадочные инженерные коммуникации (расположенные внутри установленных границ земельного участка),</a:t>
            </a:r>
          </a:p>
          <a:p>
            <a:pPr indent="180000">
              <a:buAutoNum type="arabicPeriod"/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Искусственные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покрытия, малые архитектурные формы, за исключением сложившегося на дату определения кадастровой стоимости рельефа);</a:t>
            </a:r>
          </a:p>
          <a:p>
            <a:pPr indent="180000"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Озеленение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0" name="Прямая со стрелкой 69"/>
          <p:cNvCxnSpPr>
            <a:stCxn id="68" idx="2"/>
            <a:endCxn id="69" idx="0"/>
          </p:cNvCxnSpPr>
          <p:nvPr/>
        </p:nvCxnSpPr>
        <p:spPr>
          <a:xfrm rot="5400000">
            <a:off x="6310322" y="2107397"/>
            <a:ext cx="357190" cy="1588"/>
          </a:xfrm>
          <a:prstGeom prst="straightConnector1">
            <a:avLst/>
          </a:prstGeom>
          <a:ln w="38100">
            <a:solidFill>
              <a:srgbClr val="9BBB5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9096404" y="6286520"/>
            <a:ext cx="4571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Black" pitchFamily="34" charset="0"/>
              </a:rPr>
              <a:t>16</a:t>
            </a:r>
          </a:p>
        </p:txBody>
      </p:sp>
    </p:spTree>
    <p:extLst>
      <p:ext uri="{BB962C8B-B14F-4D97-AF65-F5344CB8AC3E}">
        <p14:creationId xmlns="" xmlns:p14="http://schemas.microsoft.com/office/powerpoint/2010/main" val="130252855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960690" y="1064383"/>
            <a:ext cx="5040312" cy="87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571" b="1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5" name="Rectangle 11"/>
          <p:cNvSpPr>
            <a:spLocks noChangeArrowheads="1"/>
          </p:cNvSpPr>
          <p:nvPr/>
        </p:nvSpPr>
        <p:spPr bwMode="auto">
          <a:xfrm>
            <a:off x="1866447" y="2143882"/>
            <a:ext cx="6173107" cy="344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44933" indent="-244933" algn="just">
              <a:lnSpc>
                <a:spcPct val="80000"/>
              </a:lnSpc>
              <a:spcBef>
                <a:spcPct val="20000"/>
              </a:spcBef>
            </a:pPr>
            <a:endParaRPr lang="ru-RU" sz="1143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023910" y="142852"/>
            <a:ext cx="7056784" cy="714379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marL="571444" lvl="1" indent="-244933" algn="ctr">
              <a:spcBef>
                <a:spcPct val="2000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Методика кадастровой оценки объекта капитального строительства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95348" y="928670"/>
            <a:ext cx="7560841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381100" y="1142984"/>
            <a:ext cx="2071702" cy="785818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Учитываются: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81100" y="2285992"/>
            <a:ext cx="2071702" cy="4071966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180000">
              <a:buAutoNum type="arabicPeriod"/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Неотделимое внутреннее инженерное оборудование, без которого эксплуатация этих ОКС в соответствии с их видом использования, назначением невозможна или существенно затруднена;</a:t>
            </a:r>
          </a:p>
          <a:p>
            <a:pPr indent="180000">
              <a:buAutoNum type="arabicPeriod"/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Материал стен;</a:t>
            </a:r>
          </a:p>
          <a:p>
            <a:pPr indent="180000">
              <a:buAutoNum type="arabicPeriod"/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Физический износ;</a:t>
            </a:r>
          </a:p>
          <a:p>
            <a:pPr indent="180000">
              <a:buAutoNum type="arabicPeriod"/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Этажность</a:t>
            </a:r>
          </a:p>
          <a:p>
            <a:pPr indent="457200">
              <a:buAutoNum type="arabicPeriod"/>
            </a:pPr>
            <a:endParaRPr lang="ru-RU" sz="1200" dirty="0">
              <a:solidFill>
                <a:schemeClr val="tx2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pPr indent="457200">
              <a:buAutoNum type="arabicPeriod"/>
            </a:pPr>
            <a:endParaRPr lang="ru-RU" sz="1200" dirty="0">
              <a:solidFill>
                <a:schemeClr val="tx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cxnSp>
        <p:nvCxnSpPr>
          <p:cNvPr id="35" name="Прямая со стрелкой 34"/>
          <p:cNvCxnSpPr>
            <a:stCxn id="16" idx="2"/>
            <a:endCxn id="17" idx="0"/>
          </p:cNvCxnSpPr>
          <p:nvPr/>
        </p:nvCxnSpPr>
        <p:spPr>
          <a:xfrm rot="5400000">
            <a:off x="2238356" y="2107397"/>
            <a:ext cx="357190" cy="1588"/>
          </a:xfrm>
          <a:prstGeom prst="straightConnector1">
            <a:avLst/>
          </a:prstGeom>
          <a:ln w="38100">
            <a:solidFill>
              <a:srgbClr val="9BBB5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5453066" y="1142984"/>
            <a:ext cx="2071702" cy="785818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Не учитываются: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5169024" y="2276872"/>
            <a:ext cx="2592288" cy="4104456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180000"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Движимое имущество, в том числе временные постройки, киоски, навесы и другие подобные постройки, не имеющие прочной связи с землей, перемещение которых возможно без несоразмерного ущерба их назначению;</a:t>
            </a:r>
          </a:p>
          <a:p>
            <a:pPr indent="180000"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Все объекты, расположенные за границами ограждающих конструкций ОКС, либо при отсутствии ограждающих конструкций ОКС - за внешними границами опорных частей и (или) пятна застройки ОКС;</a:t>
            </a:r>
          </a:p>
          <a:p>
            <a:pPr indent="180000"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Предметы декоративно-прикладного искусства (для объектов культурного наследия)</a:t>
            </a:r>
          </a:p>
        </p:txBody>
      </p:sp>
      <p:cxnSp>
        <p:nvCxnSpPr>
          <p:cNvPr id="70" name="Прямая со стрелкой 69"/>
          <p:cNvCxnSpPr>
            <a:stCxn id="68" idx="2"/>
            <a:endCxn id="69" idx="0"/>
          </p:cNvCxnSpPr>
          <p:nvPr/>
        </p:nvCxnSpPr>
        <p:spPr>
          <a:xfrm flipH="1">
            <a:off x="6465168" y="1928802"/>
            <a:ext cx="23749" cy="348070"/>
          </a:xfrm>
          <a:prstGeom prst="straightConnector1">
            <a:avLst/>
          </a:prstGeom>
          <a:ln w="38100">
            <a:solidFill>
              <a:srgbClr val="9BBB5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9096404" y="6286520"/>
            <a:ext cx="4571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Black" pitchFamily="34" charset="0"/>
              </a:rPr>
              <a:t>17</a:t>
            </a:r>
          </a:p>
        </p:txBody>
      </p:sp>
    </p:spTree>
    <p:extLst>
      <p:ext uri="{BB962C8B-B14F-4D97-AF65-F5344CB8AC3E}">
        <p14:creationId xmlns="" xmlns:p14="http://schemas.microsoft.com/office/powerpoint/2010/main" val="130252855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8867677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sp>
        <p:nvSpPr>
          <p:cNvPr id="15" name="Прямоугольник 14"/>
          <p:cNvSpPr/>
          <p:nvPr/>
        </p:nvSpPr>
        <p:spPr>
          <a:xfrm>
            <a:off x="9024966" y="6357958"/>
            <a:ext cx="5697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18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D1AB0D0E-3384-442A-BB03-AFE2CC406486}"/>
              </a:ext>
            </a:extLst>
          </p:cNvPr>
          <p:cNvSpPr/>
          <p:nvPr/>
        </p:nvSpPr>
        <p:spPr>
          <a:xfrm>
            <a:off x="452406" y="571480"/>
            <a:ext cx="8501122" cy="1057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3800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latin typeface="Segoe Script" panose="030B0504020000000003" pitchFamily="66" charset="0"/>
                <a:cs typeface="Arial" panose="020B0604020202020204" pitchFamily="34" charset="0"/>
              </a:rPr>
              <a:t>Кадастровая стоимость не должна быть выше рыночной!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10256" y="1643050"/>
            <a:ext cx="2857520" cy="785818"/>
          </a:xfrm>
          <a:prstGeom prst="rect">
            <a:avLst/>
          </a:prstGeom>
          <a:noFill/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</a:rPr>
              <a:t>В.В.Путин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BFB5B195-7F87-47D8-BCCF-B4EF4D169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8379361"/>
              </p:ext>
            </p:extLst>
          </p:nvPr>
        </p:nvGraphicFramePr>
        <p:xfrm>
          <a:off x="801189" y="3221118"/>
          <a:ext cx="7847398" cy="2925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47398">
                  <a:extLst>
                    <a:ext uri="{9D8B030D-6E8A-4147-A177-3AD203B41FA5}">
                      <a16:colId xmlns="" xmlns:a16="http://schemas.microsoft.com/office/drawing/2014/main" val="2822898597"/>
                    </a:ext>
                  </a:extLst>
                </a:gridCol>
              </a:tblGrid>
              <a:tr h="727755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600" b="1" kern="12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Кадастровая стоимость не должна превышать рыночную.</a:t>
                      </a:r>
                    </a:p>
                    <a:p>
                      <a:pPr marL="285750" indent="-285750" algn="l" eaLnBrk="1" hangingPunct="1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45179" marR="45179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1551012"/>
                  </a:ext>
                </a:extLst>
              </a:tr>
              <a:tr h="920287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 startAt="2"/>
                      </a:pPr>
                      <a:r>
                        <a:rPr lang="ru-RU" sz="1600" b="1" kern="12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Должен соблюдаться принцип отсутствия двойного налогообложения имущества.</a:t>
                      </a:r>
                    </a:p>
                    <a:p>
                      <a:pPr marL="285750" indent="-285750" algn="l" eaLnBrk="1" hangingPunct="1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45179" marR="45179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5328060"/>
                  </a:ext>
                </a:extLst>
              </a:tr>
              <a:tr h="21306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45179" marR="4517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9595606"/>
                  </a:ext>
                </a:extLst>
              </a:tr>
              <a:tr h="1063628">
                <a:tc>
                  <a:txBody>
                    <a:bodyPr/>
                    <a:lstStyle/>
                    <a:p>
                      <a:pPr marL="342900" marR="0" lvl="0" indent="-342900" algn="l" defTabSz="6530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Государственная кадастровая оценка проводится на основе принципов единства методологии определения кадастровой стоимости.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45179" marR="4517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194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3270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23"/>
          <p:cNvSpPr>
            <a:spLocks noChangeArrowheads="1"/>
          </p:cNvSpPr>
          <p:nvPr/>
        </p:nvSpPr>
        <p:spPr bwMode="auto">
          <a:xfrm>
            <a:off x="1867582" y="1592038"/>
            <a:ext cx="208711" cy="224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857" b="1">
                <a:solidFill>
                  <a:srgbClr val="005395"/>
                </a:solidFill>
              </a:rPr>
              <a:t>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810500" y="5527526"/>
            <a:ext cx="204107" cy="2242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57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8214" name="Прямоугольник 58"/>
          <p:cNvSpPr>
            <a:spLocks noChangeArrowheads="1"/>
          </p:cNvSpPr>
          <p:nvPr/>
        </p:nvSpPr>
        <p:spPr bwMode="auto">
          <a:xfrm>
            <a:off x="7151087" y="2103062"/>
            <a:ext cx="208711" cy="224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57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66786" y="285728"/>
            <a:ext cx="7488833" cy="894955"/>
          </a:xfrm>
          <a:prstGeom prst="rect">
            <a:avLst/>
          </a:prstGeom>
        </p:spPr>
        <p:txBody>
          <a:bodyPr vert="horz" lIns="65301" tIns="32651" rIns="65301" bIns="32651" rtlCol="0" anchor="ctr">
            <a:noAutofit/>
          </a:bodyPr>
          <a:lstStyle>
            <a:lvl1pPr algn="ctr" defTabSz="914211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44933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Федеральный закон от 03.07.2016г. №237-ФЗ «О государственной кадастровой оценке»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23910" y="1142984"/>
            <a:ext cx="778674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sp>
        <p:nvSpPr>
          <p:cNvPr id="18" name="Прямоугольник 17"/>
          <p:cNvSpPr/>
          <p:nvPr/>
        </p:nvSpPr>
        <p:spPr>
          <a:xfrm>
            <a:off x="9096404" y="6286520"/>
            <a:ext cx="428628" cy="336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Black" pitchFamily="34" charset="0"/>
              </a:rPr>
              <a:t>1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1095348" y="1214423"/>
            <a:ext cx="6471902" cy="5143536"/>
            <a:chOff x="-573438" y="-24409"/>
            <a:chExt cx="5182253" cy="1757482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-573438" y="-24409"/>
              <a:ext cx="3718171" cy="1757482"/>
            </a:xfrm>
            <a:prstGeom prst="roundRect">
              <a:avLst>
                <a:gd name="adj" fmla="val 10000"/>
              </a:avLst>
            </a:prstGeom>
            <a:ln w="38100" cap="sq">
              <a:solidFill>
                <a:srgbClr val="008000"/>
              </a:solidFill>
              <a:miter lim="800000"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just"/>
              <a:r>
                <a:rPr lang="ru-RU" sz="1800" dirty="0">
                  <a:solidFill>
                    <a:schemeClr val="accent1"/>
                  </a:solidFill>
                  <a:latin typeface="Book Antiqua" pitchFamily="18" charset="0"/>
                </a:rPr>
                <a:t>3 июля 2016 года был принят федеральный закон №237-ФЗ «О государственной кадастровой оценке», вступивший в силу 1 января 2017 года.  С принятием этого закона определение кадастровой стоимости объектов недвижимости передано целиком в руки бюджетных организаций, созданных в каждом регионе России. Основной целью принятия этого закона является  проведение государственной кадастровой оценки на территории Российской Федерации, результатами которой будет «справедливая» кадастровая стоимость, и, следовательно, разумные налоги на недвижимость .</a:t>
              </a:r>
            </a:p>
          </p:txBody>
        </p:sp>
        <p:sp>
          <p:nvSpPr>
            <p:cNvPr id="23" name="Скругленный прямоугольник 4"/>
            <p:cNvSpPr txBox="1"/>
            <p:nvPr/>
          </p:nvSpPr>
          <p:spPr>
            <a:xfrm>
              <a:off x="42181" y="42181"/>
              <a:ext cx="4566634" cy="13557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986" tIns="48986" rIns="48986" bIns="48986" numCol="1" spcCol="1270" anchor="ctr" anchorCtr="0">
              <a:noAutofit/>
            </a:bodyPr>
            <a:lstStyle/>
            <a:p>
              <a:pPr defTabSz="57151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31" dirty="0"/>
            </a:p>
          </p:txBody>
        </p:sp>
      </p:grpSp>
      <p:pic>
        <p:nvPicPr>
          <p:cNvPr id="6145" name="Picture 1" descr="Z:\ЗАМЕСТИТЕЛИ\Саадулаева П.И\Мурад\ФЗ-2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6" y="1357298"/>
            <a:ext cx="3000396" cy="4857784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815509" y="1114460"/>
            <a:ext cx="5551714" cy="1050018"/>
          </a:xfrm>
          <a:prstGeom prst="rect">
            <a:avLst/>
          </a:prstGeom>
        </p:spPr>
        <p:txBody>
          <a:bodyPr vert="horz" lIns="65301" tIns="32651" rIns="65301" bIns="32651" rtlCol="0" anchor="ctr">
            <a:noAutofit/>
          </a:bodyPr>
          <a:lstStyle>
            <a:lvl1pPr algn="ctr" defTabSz="914211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44933" algn="l">
              <a:lnSpc>
                <a:spcPct val="80000"/>
              </a:lnSpc>
              <a:spcBef>
                <a:spcPts val="0"/>
              </a:spcBef>
              <a:defRPr/>
            </a:pPr>
            <a:endParaRPr lang="ru-RU" sz="1714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8584" y="332656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График проведения совещаний в муниципальных образованиях: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65577" y="3575281"/>
            <a:ext cx="131968" cy="23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314" tIns="32657" rIns="65314" bIns="32657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131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66096" y="2291597"/>
            <a:ext cx="5350013" cy="23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131"/>
          </a:p>
        </p:txBody>
      </p:sp>
      <p:sp>
        <p:nvSpPr>
          <p:cNvPr id="11" name="Прямоугольник 10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52600" y="1196752"/>
            <a:ext cx="7488833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9167842" y="6357958"/>
            <a:ext cx="4251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19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56656" y="1340768"/>
            <a:ext cx="6538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Совещание проводит филиал ГБУ «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Дагтехкадастр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»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208584" y="1844824"/>
          <a:ext cx="7118424" cy="3584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2808"/>
                <a:gridCol w="2372808"/>
                <a:gridCol w="23728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Тема совещания</a:t>
                      </a:r>
                      <a:endParaRPr lang="ru-RU" sz="1400" b="1" kern="1200" dirty="0">
                        <a:solidFill>
                          <a:schemeClr val="bg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О ходе подготовки к проведению государственной кадастровой оценки на территории муниципального образования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Глава МО, руководитель филиала ГБУ «</a:t>
                      </a:r>
                      <a:r>
                        <a:rPr lang="ru-RU" dirty="0" err="1" smtClean="0"/>
                        <a:t>Дагтехкадастр</a:t>
                      </a:r>
                      <a:r>
                        <a:rPr lang="ru-RU" dirty="0" smtClean="0"/>
                        <a:t>», Председатель</a:t>
                      </a:r>
                      <a:r>
                        <a:rPr lang="ru-RU" baseline="0" dirty="0" smtClean="0"/>
                        <a:t> районного собрания депутатов, депутаты районного собрания, главы и депутаты сельских поселений, СМИ, представители общественных организаций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530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01 - 05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ок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тября 2018 года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промежуточные итоги подготовки к проведению государственной кадастровой оценки на территории муниципального образования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530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05 - 09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 ноя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бря 2018 года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подведение итогов подготовки к проведению государственной кадастровой оценки на территории муниципального образования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530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03 - 07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дека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бря 2018 года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37638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010733" y="3023614"/>
            <a:ext cx="5395968" cy="53833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Благодарю за внимание!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sp>
        <p:nvSpPr>
          <p:cNvPr id="4" name="Прямоугольник 3"/>
          <p:cNvSpPr/>
          <p:nvPr/>
        </p:nvSpPr>
        <p:spPr>
          <a:xfrm>
            <a:off x="9096404" y="6286520"/>
            <a:ext cx="4571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Black" pitchFamily="34" charset="0"/>
              </a:rPr>
              <a:t>2</a:t>
            </a:r>
            <a:r>
              <a:rPr lang="en-US" sz="1600" dirty="0">
                <a:latin typeface="Arial Black" pitchFamily="34" charset="0"/>
              </a:rPr>
              <a:t>0</a:t>
            </a:r>
            <a:endParaRPr lang="ru-RU" sz="1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6910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52406" y="1357298"/>
            <a:ext cx="4286280" cy="4857784"/>
          </a:xfrm>
          <a:prstGeom prst="rect">
            <a:avLst/>
          </a:prstGeom>
        </p:spPr>
        <p:txBody>
          <a:bodyPr vert="horz" lIns="65301" tIns="32651" rIns="65301" bIns="32651" rtlCol="0" anchor="ctr">
            <a:noAutofit/>
          </a:bodyPr>
          <a:lstStyle>
            <a:lvl1pPr algn="ctr" defTabSz="914211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44933">
              <a:lnSpc>
                <a:spcPct val="80000"/>
              </a:lnSpc>
              <a:spcBef>
                <a:spcPts val="0"/>
              </a:spcBef>
              <a:defRPr/>
            </a:pPr>
            <a:endParaRPr lang="ru-RU" sz="1800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indent="-244933">
              <a:lnSpc>
                <a:spcPct val="80000"/>
              </a:lnSpc>
              <a:spcBef>
                <a:spcPts val="0"/>
              </a:spcBef>
              <a:defRPr/>
            </a:pPr>
            <a:endParaRPr lang="ru-RU" sz="1800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indent="-244933">
              <a:lnSpc>
                <a:spcPct val="80000"/>
              </a:lnSpc>
              <a:spcBef>
                <a:spcPts val="0"/>
              </a:spcBef>
              <a:defRPr/>
            </a:pPr>
            <a:endParaRPr lang="ru-RU" sz="1800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indent="-244933"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В соответствии с Постановлением Правительства Республики Дагестан от 18 июня 2018 года №70 определена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дата перехода к проведению государственной кадастровой оценки на территории Республики Дагестан в соответствии с Федеральным законом от 3 июля 2016 года №237-ФЗ «О государственной кадастровой оценке» – 18 июня 2018 года.</a:t>
            </a:r>
          </a:p>
          <a:p>
            <a:pPr indent="-244933">
              <a:lnSpc>
                <a:spcPct val="80000"/>
              </a:lnSpc>
              <a:spcBef>
                <a:spcPts val="0"/>
              </a:spcBef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indent="-244933">
              <a:lnSpc>
                <a:spcPct val="80000"/>
              </a:lnSpc>
              <a:spcBef>
                <a:spcPts val="0"/>
              </a:spcBef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indent="-244933">
              <a:lnSpc>
                <a:spcPct val="80000"/>
              </a:lnSpc>
              <a:spcBef>
                <a:spcPts val="0"/>
              </a:spcBef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indent="-244933">
              <a:lnSpc>
                <a:spcPct val="80000"/>
              </a:lnSpc>
              <a:spcBef>
                <a:spcPts val="0"/>
              </a:spcBef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16496" y="1340768"/>
            <a:ext cx="8208912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Объект 9">
            <a:extLst>
              <a:ext uri="{FF2B5EF4-FFF2-40B4-BE49-F238E27FC236}">
                <a16:creationId xmlns="" xmlns:a16="http://schemas.microsoft.com/office/drawing/2014/main" id="{74E486A9-1D52-4492-89C0-1D12A3B873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89053703"/>
              </p:ext>
            </p:extLst>
          </p:nvPr>
        </p:nvGraphicFramePr>
        <p:xfrm>
          <a:off x="4810124" y="1500174"/>
          <a:ext cx="3786214" cy="5000660"/>
        </p:xfrm>
        <a:graphic>
          <a:graphicData uri="http://schemas.openxmlformats.org/presentationml/2006/ole">
            <p:oleObj spid="_x0000_s1034" name="PDF" r:id="rId3" imgW="0" imgH="360" progId="FoxitReader.Document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024966" y="6357958"/>
            <a:ext cx="5000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Black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4488" y="47667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Уполномоченный орган исполнительной власти Республики Дагестан по ГКО - Министерство по земельным и имущественным отношениям                 Республики Дагестан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7230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352600" y="927034"/>
            <a:ext cx="7056784" cy="777660"/>
          </a:xfrm>
          <a:prstGeom prst="rect">
            <a:avLst/>
          </a:prstGeom>
        </p:spPr>
        <p:txBody>
          <a:bodyPr vert="horz" lIns="65301" tIns="32651" rIns="65301" bIns="32651" rtlCol="0" anchor="ctr">
            <a:noAutofit/>
          </a:bodyPr>
          <a:lstStyle>
            <a:lvl1pPr algn="ctr" defTabSz="914211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44933" algn="l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Полномочия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Дагтехкадастра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связанные с определением кадастровой стоимости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1428080" y="1916832"/>
            <a:ext cx="5109096" cy="715717"/>
            <a:chOff x="-630640" y="0"/>
            <a:chExt cx="6120680" cy="1440159"/>
          </a:xfrm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-630640" y="0"/>
              <a:ext cx="6120680" cy="1440159"/>
            </a:xfrm>
            <a:prstGeom prst="roundRect">
              <a:avLst>
                <a:gd name="adj" fmla="val 10000"/>
              </a:avLst>
            </a:prstGeom>
            <a:ln w="38100">
              <a:solidFill>
                <a:srgbClr val="008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Скругленный прямоугольник 4"/>
            <p:cNvSpPr txBox="1"/>
            <p:nvPr/>
          </p:nvSpPr>
          <p:spPr>
            <a:xfrm>
              <a:off x="42181" y="42181"/>
              <a:ext cx="4566634" cy="13557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986" tIns="48986" rIns="48986" bIns="48986" numCol="1" spcCol="1270" anchor="ctr" anchorCtr="0">
              <a:noAutofit/>
            </a:bodyPr>
            <a:lstStyle/>
            <a:p>
              <a:pPr defTabSz="57151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31" dirty="0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1738290" y="2857496"/>
            <a:ext cx="5248707" cy="711190"/>
            <a:chOff x="540059" y="1809825"/>
            <a:chExt cx="6120680" cy="1458160"/>
          </a:xfrm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540059" y="1827825"/>
              <a:ext cx="6120680" cy="1440160"/>
            </a:xfrm>
            <a:prstGeom prst="roundRect">
              <a:avLst>
                <a:gd name="adj" fmla="val 10000"/>
              </a:avLst>
            </a:prstGeom>
            <a:ln w="38100">
              <a:solidFill>
                <a:srgbClr val="008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Скругленный прямоугольник 6"/>
            <p:cNvSpPr txBox="1"/>
            <p:nvPr/>
          </p:nvSpPr>
          <p:spPr>
            <a:xfrm>
              <a:off x="582239" y="1809825"/>
              <a:ext cx="5142395" cy="13557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986" tIns="48986" rIns="48986" bIns="48986" numCol="1" spcCol="1270" anchor="ctr" anchorCtr="0">
              <a:noAutofit/>
            </a:bodyPr>
            <a:lstStyle/>
            <a:p>
              <a:pPr marL="326578" indent="-326578">
                <a:buFont typeface="+mj-lt"/>
                <a:buAutoNum type="arabicPeriod"/>
              </a:pPr>
              <a:endParaRPr lang="ru-RU" sz="113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150174" y="3688609"/>
            <a:ext cx="5413095" cy="676495"/>
            <a:chOff x="885075" y="2390489"/>
            <a:chExt cx="6120680" cy="1440159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885075" y="2390489"/>
              <a:ext cx="6120680" cy="1440159"/>
            </a:xfrm>
            <a:prstGeom prst="roundRect">
              <a:avLst>
                <a:gd name="adj" fmla="val 10000"/>
              </a:avLst>
            </a:prstGeom>
            <a:ln w="38100">
              <a:solidFill>
                <a:srgbClr val="008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Скругленный прямоугольник 8"/>
            <p:cNvSpPr txBox="1"/>
            <p:nvPr/>
          </p:nvSpPr>
          <p:spPr>
            <a:xfrm>
              <a:off x="1236419" y="2429662"/>
              <a:ext cx="4560154" cy="13557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986" tIns="48986" rIns="48986" bIns="48986" numCol="1" spcCol="1270" anchor="ctr" anchorCtr="0">
              <a:noAutofit/>
            </a:bodyPr>
            <a:lstStyle/>
            <a:p>
              <a:pPr marL="326578" indent="-326578">
                <a:buFont typeface="+mj-lt"/>
                <a:buAutoNum type="arabicPeriod" startAt="3"/>
              </a:pPr>
              <a:r>
                <a:rPr lang="ru-RU" sz="1200" dirty="0">
                  <a:solidFill>
                    <a:schemeClr val="tx2">
                      <a:lumMod val="75000"/>
                    </a:schemeClr>
                  </a:solidFill>
                  <a:latin typeface="Book Antiqua" panose="02040602050305030304" pitchFamily="18" charset="0"/>
                  <a:cs typeface="Arial" panose="020B0604020202020204" pitchFamily="34" charset="0"/>
                </a:rPr>
                <a:t>предоставление разъяснений, связанных с определением кадастровой стоимости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568624" y="1990581"/>
            <a:ext cx="4232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6578" indent="-326578">
              <a:buFont typeface="+mj-lt"/>
              <a:buAutoNum type="arabicPeriod"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определение кадастровой стоимости при проведении государственной кадастровой оценки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03719" y="2996952"/>
            <a:ext cx="38877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4933" indent="-244933">
              <a:buFont typeface="+mj-lt"/>
              <a:buAutoNum type="arabicPeriod" startAt="2"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определение кадастровой стоимости вновь учтенных объектов недвижимости</a:t>
            </a:r>
          </a:p>
        </p:txBody>
      </p:sp>
      <p:grpSp>
        <p:nvGrpSpPr>
          <p:cNvPr id="40" name="Группа 39"/>
          <p:cNvGrpSpPr/>
          <p:nvPr/>
        </p:nvGrpSpPr>
        <p:grpSpPr>
          <a:xfrm>
            <a:off x="2564660" y="4555030"/>
            <a:ext cx="5285438" cy="746179"/>
            <a:chOff x="780436" y="3436267"/>
            <a:chExt cx="6120680" cy="144015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780436" y="3436267"/>
              <a:ext cx="6120680" cy="1440159"/>
            </a:xfrm>
            <a:prstGeom prst="roundRect">
              <a:avLst>
                <a:gd name="adj" fmla="val 10000"/>
              </a:avLst>
            </a:prstGeom>
            <a:ln w="38100">
              <a:solidFill>
                <a:srgbClr val="008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Скругленный прямоугольник 8"/>
            <p:cNvSpPr txBox="1"/>
            <p:nvPr/>
          </p:nvSpPr>
          <p:spPr>
            <a:xfrm>
              <a:off x="949462" y="3486639"/>
              <a:ext cx="5269528" cy="13557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986" tIns="48986" rIns="48986" bIns="48986" numCol="1" spcCol="1270" anchor="ctr" anchorCtr="0">
              <a:noAutofit/>
            </a:bodyPr>
            <a:lstStyle/>
            <a:p>
              <a:pPr marL="326578" indent="-326578">
                <a:buFont typeface="+mj-lt"/>
                <a:buAutoNum type="arabicPeriod" startAt="4"/>
              </a:pPr>
              <a:r>
                <a:rPr lang="ru-RU" sz="1200" dirty="0">
                  <a:solidFill>
                    <a:schemeClr val="tx2">
                      <a:lumMod val="75000"/>
                    </a:schemeClr>
                  </a:solidFill>
                  <a:latin typeface="Book Antiqua" panose="02040602050305030304" pitchFamily="18" charset="0"/>
                  <a:cs typeface="Arial" panose="020B0604020202020204" pitchFamily="34" charset="0"/>
                </a:rPr>
                <a:t>рассмотрение обращений об исправлении ошибок, допущенных при определении кадастровой стоимости</a:t>
              </a: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2928801" y="5480825"/>
            <a:ext cx="5249362" cy="1019537"/>
            <a:chOff x="1080119" y="3360373"/>
            <a:chExt cx="6120680" cy="1440159"/>
          </a:xfrm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1080119" y="3360373"/>
              <a:ext cx="6120680" cy="1440159"/>
            </a:xfrm>
            <a:prstGeom prst="roundRect">
              <a:avLst>
                <a:gd name="adj" fmla="val 10000"/>
              </a:avLst>
            </a:prstGeom>
            <a:ln w="38100">
              <a:solidFill>
                <a:srgbClr val="008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Скругленный прямоугольник 8"/>
            <p:cNvSpPr txBox="1"/>
            <p:nvPr/>
          </p:nvSpPr>
          <p:spPr>
            <a:xfrm>
              <a:off x="1150463" y="3489362"/>
              <a:ext cx="6050336" cy="1210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986" tIns="48986" rIns="48986" bIns="48986" numCol="1" spcCol="1270" anchor="ctr" anchorCtr="0">
              <a:noAutofit/>
            </a:bodyPr>
            <a:lstStyle/>
            <a:p>
              <a:pPr marL="326578" indent="-326578">
                <a:buFont typeface="+mj-lt"/>
                <a:buAutoNum type="arabicPeriod" startAt="5"/>
              </a:pPr>
              <a:r>
                <a:rPr lang="ru-RU" sz="1200" dirty="0">
                  <a:solidFill>
                    <a:schemeClr val="tx2">
                      <a:lumMod val="75000"/>
                    </a:schemeClr>
                  </a:solidFill>
                  <a:latin typeface="Book Antiqua" panose="02040602050305030304" pitchFamily="18" charset="0"/>
                  <a:cs typeface="Arial" panose="020B0604020202020204" pitchFamily="34" charset="0"/>
                </a:rPr>
                <a:t>сбор, обработка, систематизация и накопление информации, необходимой для определения кадастровой стоимости, в том числе о данных рынка недвижимости, а также информации, использованной при проведении государственной кадастровой оценки </a:t>
              </a: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7263066" y="5021803"/>
            <a:ext cx="585021" cy="585021"/>
            <a:chOff x="5724636" y="2762706"/>
            <a:chExt cx="936103" cy="936103"/>
          </a:xfrm>
        </p:grpSpPr>
        <p:sp>
          <p:nvSpPr>
            <p:cNvPr id="44" name="Стрелка вниз 43"/>
            <p:cNvSpPr/>
            <p:nvPr/>
          </p:nvSpPr>
          <p:spPr>
            <a:xfrm>
              <a:off x="5724636" y="2762706"/>
              <a:ext cx="936103" cy="936103"/>
            </a:xfrm>
            <a:prstGeom prst="downArrow">
              <a:avLst>
                <a:gd name="adj1" fmla="val 55000"/>
                <a:gd name="adj2" fmla="val 45000"/>
              </a:avLst>
            </a:prstGeom>
            <a:ln w="38100">
              <a:solidFill>
                <a:srgbClr val="008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Стрелка вниз 12"/>
            <p:cNvSpPr txBox="1"/>
            <p:nvPr/>
          </p:nvSpPr>
          <p:spPr>
            <a:xfrm>
              <a:off x="5935259" y="2762706"/>
              <a:ext cx="514857" cy="7044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657" tIns="32657" rIns="32657" bIns="32657" numCol="1" spcCol="1270" anchor="ctr" anchorCtr="0">
              <a:noAutofit/>
            </a:bodyPr>
            <a:lstStyle/>
            <a:p>
              <a:pPr algn="ctr" defTabSz="11430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71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7033355" y="4149080"/>
            <a:ext cx="589042" cy="589042"/>
            <a:chOff x="5724636" y="2762706"/>
            <a:chExt cx="936103" cy="936103"/>
          </a:xfrm>
        </p:grpSpPr>
        <p:sp>
          <p:nvSpPr>
            <p:cNvPr id="53" name="Стрелка вниз 52"/>
            <p:cNvSpPr/>
            <p:nvPr/>
          </p:nvSpPr>
          <p:spPr>
            <a:xfrm>
              <a:off x="5724636" y="2762706"/>
              <a:ext cx="936103" cy="936103"/>
            </a:xfrm>
            <a:prstGeom prst="downArrow">
              <a:avLst>
                <a:gd name="adj1" fmla="val 55000"/>
                <a:gd name="adj2" fmla="val 45000"/>
              </a:avLst>
            </a:prstGeom>
            <a:ln w="38100">
              <a:solidFill>
                <a:srgbClr val="008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Стрелка вниз 12"/>
            <p:cNvSpPr txBox="1"/>
            <p:nvPr/>
          </p:nvSpPr>
          <p:spPr>
            <a:xfrm>
              <a:off x="5935259" y="2762706"/>
              <a:ext cx="514857" cy="7044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657" tIns="32657" rIns="32657" bIns="32657" numCol="1" spcCol="1270" anchor="ctr" anchorCtr="0">
              <a:noAutofit/>
            </a:bodyPr>
            <a:lstStyle/>
            <a:p>
              <a:pPr algn="ctr" defTabSz="11430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71"/>
            </a:p>
          </p:txBody>
        </p:sp>
      </p:grpSp>
      <p:sp>
        <p:nvSpPr>
          <p:cNvPr id="49" name="Прямоугольник 48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1352600" y="1731669"/>
            <a:ext cx="7488833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Группа 50"/>
          <p:cNvGrpSpPr/>
          <p:nvPr/>
        </p:nvGrpSpPr>
        <p:grpSpPr>
          <a:xfrm>
            <a:off x="6393160" y="3284984"/>
            <a:ext cx="589042" cy="589042"/>
            <a:chOff x="5724636" y="2762706"/>
            <a:chExt cx="936103" cy="936103"/>
          </a:xfrm>
        </p:grpSpPr>
        <p:sp>
          <p:nvSpPr>
            <p:cNvPr id="61" name="Стрелка вниз 60"/>
            <p:cNvSpPr/>
            <p:nvPr/>
          </p:nvSpPr>
          <p:spPr>
            <a:xfrm>
              <a:off x="5724636" y="2762706"/>
              <a:ext cx="936103" cy="936103"/>
            </a:xfrm>
            <a:prstGeom prst="downArrow">
              <a:avLst>
                <a:gd name="adj1" fmla="val 55000"/>
                <a:gd name="adj2" fmla="val 45000"/>
              </a:avLst>
            </a:prstGeom>
            <a:ln w="38100">
              <a:solidFill>
                <a:srgbClr val="008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2" name="Стрелка вниз 12"/>
            <p:cNvSpPr txBox="1"/>
            <p:nvPr/>
          </p:nvSpPr>
          <p:spPr>
            <a:xfrm>
              <a:off x="5935259" y="2762706"/>
              <a:ext cx="514857" cy="7044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657" tIns="32657" rIns="32657" bIns="32657" numCol="1" spcCol="1270" anchor="ctr" anchorCtr="0">
              <a:noAutofit/>
            </a:bodyPr>
            <a:lstStyle/>
            <a:p>
              <a:pPr algn="ctr" defTabSz="11430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71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5948134" y="2462511"/>
            <a:ext cx="589042" cy="589042"/>
            <a:chOff x="5724636" y="2762706"/>
            <a:chExt cx="936103" cy="936103"/>
          </a:xfrm>
        </p:grpSpPr>
        <p:sp>
          <p:nvSpPr>
            <p:cNvPr id="64" name="Стрелка вниз 63"/>
            <p:cNvSpPr/>
            <p:nvPr/>
          </p:nvSpPr>
          <p:spPr>
            <a:xfrm>
              <a:off x="5724636" y="2762706"/>
              <a:ext cx="936103" cy="936103"/>
            </a:xfrm>
            <a:prstGeom prst="downArrow">
              <a:avLst>
                <a:gd name="adj1" fmla="val 55000"/>
                <a:gd name="adj2" fmla="val 45000"/>
              </a:avLst>
            </a:prstGeom>
            <a:ln w="38100">
              <a:solidFill>
                <a:srgbClr val="008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5" name="Стрелка вниз 12"/>
            <p:cNvSpPr txBox="1"/>
            <p:nvPr/>
          </p:nvSpPr>
          <p:spPr>
            <a:xfrm>
              <a:off x="5935259" y="2762706"/>
              <a:ext cx="514857" cy="7044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657" tIns="32657" rIns="32657" bIns="32657" numCol="1" spcCol="1270" anchor="ctr" anchorCtr="0">
              <a:noAutofit/>
            </a:bodyPr>
            <a:lstStyle/>
            <a:p>
              <a:pPr algn="ctr" defTabSz="114302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71"/>
            </a:p>
          </p:txBody>
        </p:sp>
      </p:grpSp>
      <p:sp>
        <p:nvSpPr>
          <p:cNvPr id="55" name="Прямоугольник 54"/>
          <p:cNvSpPr/>
          <p:nvPr/>
        </p:nvSpPr>
        <p:spPr>
          <a:xfrm>
            <a:off x="9024966" y="6286520"/>
            <a:ext cx="5715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3</a:t>
            </a:r>
          </a:p>
        </p:txBody>
      </p:sp>
    </p:spTree>
    <p:extLst>
      <p:ext uri="{BB962C8B-B14F-4D97-AF65-F5344CB8AC3E}">
        <p14:creationId xmlns="" xmlns:p14="http://schemas.microsoft.com/office/powerpoint/2010/main" val="3365651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7810500" y="5527526"/>
            <a:ext cx="204107" cy="2242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57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17" name="Прямоугольник 116"/>
          <p:cNvSpPr/>
          <p:nvPr/>
        </p:nvSpPr>
        <p:spPr bwMode="auto">
          <a:xfrm>
            <a:off x="1352600" y="1124744"/>
            <a:ext cx="7200799" cy="6069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Этапы государственной кадастровой оценки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1996626815"/>
              </p:ext>
            </p:extLst>
          </p:nvPr>
        </p:nvGraphicFramePr>
        <p:xfrm>
          <a:off x="1377693" y="2132857"/>
          <a:ext cx="71130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 dirty="0">
              <a:latin typeface="Arial Black" pitchFamily="34" charset="0"/>
            </a:endParaRPr>
          </a:p>
          <a:p>
            <a:pPr algn="ctr" eaLnBrk="1" hangingPunct="1">
              <a:defRPr/>
            </a:pPr>
            <a:endParaRPr lang="ru-RU" sz="964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52600" y="1731669"/>
            <a:ext cx="7488833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8953528" y="6286520"/>
            <a:ext cx="5810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4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352600" y="862763"/>
            <a:ext cx="6336704" cy="822947"/>
          </a:xfrm>
          <a:prstGeom prst="rect">
            <a:avLst/>
          </a:prstGeom>
        </p:spPr>
        <p:txBody>
          <a:bodyPr vert="horz" lIns="65301" tIns="32651" rIns="65301" bIns="32651" rtlCol="0" anchor="ctr">
            <a:noAutofit/>
          </a:bodyPr>
          <a:lstStyle>
            <a:lvl1pPr algn="ctr" defTabSz="914211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44933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Решение о проведении государственной кадастровой оценки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52600" y="1774557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Распоряжение </a:t>
            </a:r>
            <a:r>
              <a:rPr lang="ru-RU" sz="1800" dirty="0" err="1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Минимущества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 Дагестана от 5 сентября 2018 года № 106-р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52600" y="1731669"/>
            <a:ext cx="7488833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9024966" y="6357958"/>
            <a:ext cx="5890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Black" pitchFamily="34" charset="0"/>
              </a:rPr>
              <a:t>5</a:t>
            </a:r>
          </a:p>
        </p:txBody>
      </p:sp>
      <p:pic>
        <p:nvPicPr>
          <p:cNvPr id="2049" name="Picture 1" descr="Z:\ЗАМЕСТИТЕЛИ\Саадулаева П.И\Распоряжение\rasp_106-r_050918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9662" y="2428868"/>
            <a:ext cx="3000396" cy="4092761"/>
          </a:xfrm>
          <a:prstGeom prst="rect">
            <a:avLst/>
          </a:prstGeom>
          <a:noFill/>
        </p:spPr>
      </p:pic>
      <p:pic>
        <p:nvPicPr>
          <p:cNvPr id="2050" name="Picture 2" descr="Z:\ЗАМЕСТИТЕЛИ\Саадулаева П.И\Распоряжение\rasp_106-r_050918-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4438" y="2428868"/>
            <a:ext cx="2928958" cy="40060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99380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815509" y="1114460"/>
            <a:ext cx="5551714" cy="1050018"/>
          </a:xfrm>
          <a:prstGeom prst="rect">
            <a:avLst/>
          </a:prstGeom>
        </p:spPr>
        <p:txBody>
          <a:bodyPr vert="horz" lIns="65301" tIns="32651" rIns="65301" bIns="32651" rtlCol="0" anchor="ctr">
            <a:noAutofit/>
          </a:bodyPr>
          <a:lstStyle>
            <a:lvl1pPr algn="ctr" defTabSz="914211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44933" algn="l">
              <a:lnSpc>
                <a:spcPct val="80000"/>
              </a:lnSpc>
              <a:spcBef>
                <a:spcPts val="0"/>
              </a:spcBef>
              <a:defRPr/>
            </a:pPr>
            <a:endParaRPr lang="ru-RU" sz="1714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8224" y="642918"/>
            <a:ext cx="7488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Государственная кадастровая оценка – 2019 год 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3077597927"/>
              </p:ext>
            </p:extLst>
          </p:nvPr>
        </p:nvGraphicFramePr>
        <p:xfrm>
          <a:off x="1309662" y="1571613"/>
          <a:ext cx="7022777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166786" y="1357298"/>
            <a:ext cx="7488833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8959721" y="6357958"/>
            <a:ext cx="6367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Black" pitchFamily="34" charset="0"/>
              </a:rPr>
              <a:t>6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09662" y="5929330"/>
            <a:ext cx="7072362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Результаты государственной кадастровой оценки вступят в силу 1 января 2020 года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5745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sp>
        <p:nvSpPr>
          <p:cNvPr id="2" name="Прямоугольник 1"/>
          <p:cNvSpPr/>
          <p:nvPr/>
        </p:nvSpPr>
        <p:spPr>
          <a:xfrm>
            <a:off x="1345972" y="1146976"/>
            <a:ext cx="1728192" cy="916337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Объекты капитального строительства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91256" y="1142982"/>
            <a:ext cx="1728192" cy="92089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Земли садоводческих объединений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36541" y="1142984"/>
            <a:ext cx="1728192" cy="92089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Земли сельскохозяйственного назначения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81826" y="1142984"/>
            <a:ext cx="1728192" cy="92089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Земли населенных пунктов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352601" y="2428868"/>
            <a:ext cx="1728192" cy="4168484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Кадастровый номер, площадь, вид разрешенного использования, фактическое использование, материал стен, год постройки, износ, и т.д.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197885" y="2428868"/>
            <a:ext cx="1728192" cy="4168484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Кадастровый номер, площадь, вид разрешенного использования, фактическое использование, удаленность от центра, удаленность от автодорог, обеспеченность инфраструктурой (газ, свет, вода, электричество, канализация) и т.д.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043170" y="2428868"/>
            <a:ext cx="1728192" cy="4168484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Кадастровый номер, площадь, вид разрешенного использования, фактическое использование, вид угодий, нормативная урожайность, каменистость почв, механический состав почв, засоление,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карбонатность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, уплотнение почв, удаленность от рынков сбыта и т.д.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887495" y="2428867"/>
            <a:ext cx="1729152" cy="4168485"/>
          </a:xfrm>
          <a:prstGeom prst="rect">
            <a:avLst/>
          </a:prstGeom>
          <a:ln w="38100">
            <a:solidFill>
              <a:srgbClr val="9BBB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Кадастровый номер, площадь, вид разрешенного использования, фактическое использование, наличие обременений, расположение земельного участка относительно автомобильных дорог, наличие в сельском населенном пункте школы, магазина, и т.д.</a:t>
            </a:r>
          </a:p>
        </p:txBody>
      </p:sp>
      <p:cxnSp>
        <p:nvCxnSpPr>
          <p:cNvPr id="5" name="Прямая со стрелкой 4"/>
          <p:cNvCxnSpPr>
            <a:stCxn id="2" idx="2"/>
            <a:endCxn id="13" idx="0"/>
          </p:cNvCxnSpPr>
          <p:nvPr/>
        </p:nvCxnSpPr>
        <p:spPr>
          <a:xfrm rot="16200000" flipH="1">
            <a:off x="2030605" y="2242775"/>
            <a:ext cx="365555" cy="6629"/>
          </a:xfrm>
          <a:prstGeom prst="straightConnector1">
            <a:avLst/>
          </a:prstGeom>
          <a:ln w="38100">
            <a:solidFill>
              <a:srgbClr val="9BBB5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8" idx="2"/>
            <a:endCxn id="14" idx="0"/>
          </p:cNvCxnSpPr>
          <p:nvPr/>
        </p:nvCxnSpPr>
        <p:spPr>
          <a:xfrm rot="16200000" flipH="1">
            <a:off x="3876171" y="2243058"/>
            <a:ext cx="364990" cy="6629"/>
          </a:xfrm>
          <a:prstGeom prst="straightConnector1">
            <a:avLst/>
          </a:prstGeom>
          <a:ln w="38100">
            <a:solidFill>
              <a:srgbClr val="9BBB5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1" idx="2"/>
            <a:endCxn id="15" idx="0"/>
          </p:cNvCxnSpPr>
          <p:nvPr/>
        </p:nvCxnSpPr>
        <p:spPr>
          <a:xfrm rot="16200000" flipH="1">
            <a:off x="5721457" y="2243058"/>
            <a:ext cx="364989" cy="6629"/>
          </a:xfrm>
          <a:prstGeom prst="straightConnector1">
            <a:avLst/>
          </a:prstGeom>
          <a:ln w="38100">
            <a:solidFill>
              <a:srgbClr val="9BBB5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2" idx="2"/>
            <a:endCxn id="16" idx="0"/>
          </p:cNvCxnSpPr>
          <p:nvPr/>
        </p:nvCxnSpPr>
        <p:spPr>
          <a:xfrm rot="16200000" flipH="1">
            <a:off x="7566502" y="2243298"/>
            <a:ext cx="364988" cy="6149"/>
          </a:xfrm>
          <a:prstGeom prst="straightConnector1">
            <a:avLst/>
          </a:prstGeom>
          <a:ln w="38100">
            <a:solidFill>
              <a:srgbClr val="9BBB5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381100" y="285728"/>
            <a:ext cx="7215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Информация, необходимая для оценки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309662" y="857232"/>
            <a:ext cx="7488833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9096404" y="6357958"/>
            <a:ext cx="3209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Black" pitchFamily="34" charset="0"/>
              </a:rPr>
              <a:t>7</a:t>
            </a:r>
          </a:p>
        </p:txBody>
      </p:sp>
    </p:spTree>
    <p:extLst>
      <p:ext uri="{BB962C8B-B14F-4D97-AF65-F5344CB8AC3E}">
        <p14:creationId xmlns="" xmlns:p14="http://schemas.microsoft.com/office/powerpoint/2010/main" val="145737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815509" y="1114460"/>
            <a:ext cx="5551714" cy="804868"/>
          </a:xfrm>
          <a:prstGeom prst="rect">
            <a:avLst/>
          </a:prstGeom>
        </p:spPr>
        <p:txBody>
          <a:bodyPr vert="horz" lIns="65301" tIns="32651" rIns="65301" bIns="32651" rtlCol="0" anchor="ctr">
            <a:noAutofit/>
          </a:bodyPr>
          <a:lstStyle>
            <a:lvl1pPr algn="ctr" defTabSz="914211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44933" algn="l">
              <a:lnSpc>
                <a:spcPct val="80000"/>
              </a:lnSpc>
              <a:spcBef>
                <a:spcPts val="0"/>
              </a:spcBef>
              <a:defRPr/>
            </a:pPr>
            <a:endParaRPr lang="ru-RU" sz="1714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2600" y="908720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  <a:ea typeface="+mj-ea"/>
                <a:cs typeface="Arial" panose="020B0604020202020204" pitchFamily="34" charset="0"/>
              </a:rPr>
              <a:t>Информирование о начале проведения кадастровой оценки 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86396660"/>
              </p:ext>
            </p:extLst>
          </p:nvPr>
        </p:nvGraphicFramePr>
        <p:xfrm>
          <a:off x="1352600" y="2054622"/>
          <a:ext cx="6768752" cy="44316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4022">
                  <a:extLst>
                    <a:ext uri="{9D8B030D-6E8A-4147-A177-3AD203B41FA5}">
                      <a16:colId xmlns="" xmlns:a16="http://schemas.microsoft.com/office/drawing/2014/main" val="1124710808"/>
                    </a:ext>
                  </a:extLst>
                </a:gridCol>
                <a:gridCol w="3384730">
                  <a:extLst>
                    <a:ext uri="{9D8B030D-6E8A-4147-A177-3AD203B41FA5}">
                      <a16:colId xmlns="" xmlns:a16="http://schemas.microsoft.com/office/drawing/2014/main" val="548992299"/>
                    </a:ext>
                  </a:extLst>
                </a:gridCol>
              </a:tblGrid>
              <a:tr h="2857569">
                <a:tc>
                  <a:txBody>
                    <a:bodyPr/>
                    <a:lstStyle/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Извещение на сайте Министерства по земельным и</a:t>
                      </a:r>
                      <a:r>
                        <a:rPr lang="ru-RU" sz="1600" b="1" kern="1200" baseline="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имущественным отношениям</a:t>
                      </a:r>
                      <a:r>
                        <a:rPr lang="ru-RU" sz="1600" b="1" kern="1200" dirty="0"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РД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800" marR="7180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800" marR="718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49372546"/>
                  </a:ext>
                </a:extLst>
              </a:tr>
              <a:tr h="1574125">
                <a:tc>
                  <a:txBody>
                    <a:bodyPr/>
                    <a:lstStyle/>
                    <a:p>
                      <a:pPr marL="0" algn="l" defTabSz="914211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Опубликование извещения в печатном средстве массовой информации</a:t>
                      </a:r>
                      <a:r>
                        <a:rPr lang="ru-RU" sz="1400" b="1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- газета</a:t>
                      </a:r>
                      <a:r>
                        <a:rPr lang="ru-RU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«Дагестанская правда»</a:t>
                      </a:r>
                    </a:p>
                  </a:txBody>
                  <a:tcPr marL="71800" marR="7180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До</a:t>
                      </a:r>
                      <a:r>
                        <a:rPr lang="ru-RU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 5 октября 2018 года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800" marR="718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9952949"/>
                  </a:ext>
                </a:extLst>
              </a:tr>
            </a:tbl>
          </a:graphicData>
        </a:graphic>
      </p:graphicFrame>
      <p:pic>
        <p:nvPicPr>
          <p:cNvPr id="1025" name="Рисунок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259" t="730" r="15998" b="7167"/>
          <a:stretch/>
        </p:blipFill>
        <p:spPr bwMode="auto">
          <a:xfrm>
            <a:off x="4867693" y="2125068"/>
            <a:ext cx="3236635" cy="23793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65577" y="3575281"/>
            <a:ext cx="131968" cy="23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314" tIns="32657" rIns="65314" bIns="32657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131"/>
          </a:p>
        </p:txBody>
      </p:sp>
      <p:sp>
        <p:nvSpPr>
          <p:cNvPr id="10" name="Прямоугольник 9"/>
          <p:cNvSpPr/>
          <p:nvPr/>
        </p:nvSpPr>
        <p:spPr>
          <a:xfrm>
            <a:off x="8841433" y="0"/>
            <a:ext cx="108012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964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352600" y="1714488"/>
            <a:ext cx="7488833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9096404" y="6286520"/>
            <a:ext cx="3209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Black" pitchFamily="34" charset="0"/>
              </a:rPr>
              <a:t>8</a:t>
            </a:r>
          </a:p>
        </p:txBody>
      </p:sp>
    </p:spTree>
    <p:extLst>
      <p:ext uri="{BB962C8B-B14F-4D97-AF65-F5344CB8AC3E}">
        <p14:creationId xmlns="" xmlns:p14="http://schemas.microsoft.com/office/powerpoint/2010/main" val="24597123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2737</TotalTime>
  <Words>1559</Words>
  <Application>Microsoft Office PowerPoint</Application>
  <PresentationFormat>Лист A4 (210x297 мм)</PresentationFormat>
  <Paragraphs>198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PDF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управлении находящимися в собственности Республики Дагестан долями в ООО, созданных в процессе приватизации</dc:title>
  <dc:creator>St</dc:creator>
  <cp:lastModifiedBy>Магнат</cp:lastModifiedBy>
  <cp:revision>167</cp:revision>
  <cp:lastPrinted>2018-09-24T19:41:30Z</cp:lastPrinted>
  <dcterms:created xsi:type="dcterms:W3CDTF">2018-09-05T06:46:46Z</dcterms:created>
  <dcterms:modified xsi:type="dcterms:W3CDTF">2018-10-05T07:51:32Z</dcterms:modified>
</cp:coreProperties>
</file>