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4"/>
  </p:notesMasterIdLst>
  <p:sldIdLst>
    <p:sldId id="256" r:id="rId2"/>
    <p:sldId id="257" r:id="rId3"/>
    <p:sldId id="258" r:id="rId4"/>
    <p:sldId id="260" r:id="rId5"/>
    <p:sldId id="261" r:id="rId6"/>
    <p:sldId id="263" r:id="rId7"/>
    <p:sldId id="264" r:id="rId8"/>
    <p:sldId id="266" r:id="rId9"/>
    <p:sldId id="267" r:id="rId10"/>
    <p:sldId id="268" r:id="rId11"/>
    <p:sldId id="270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93" autoAdjust="0"/>
  </p:normalViewPr>
  <p:slideViewPr>
    <p:cSldViewPr>
      <p:cViewPr varScale="1">
        <p:scale>
          <a:sx n="110" d="100"/>
          <a:sy n="110" d="100"/>
        </p:scale>
        <p:origin x="123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 земельного фонда МР «Тарумовский район» РД</a:t>
            </a:r>
          </a:p>
        </c:rich>
      </c:tx>
      <c:layout>
        <c:manualLayout>
          <c:xMode val="edge"/>
          <c:yMode val="edge"/>
          <c:x val="0.1922395982505512"/>
          <c:y val="3.893867492356552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0074540647369482"/>
          <c:y val="0.24622985613431134"/>
          <c:w val="0.31242272774992441"/>
          <c:h val="0.4422607444771649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Земли сельскохоз. назначения</c:v>
                </c:pt>
                <c:pt idx="1">
                  <c:v>Земли поселений</c:v>
                </c:pt>
                <c:pt idx="2">
                  <c:v>Земли промышленности, энергетики,транспорта и связи</c:v>
                </c:pt>
                <c:pt idx="3">
                  <c:v>Земли особо охраняемых территорий и объектов</c:v>
                </c:pt>
                <c:pt idx="4">
                  <c:v>Земли лесного фонда</c:v>
                </c:pt>
                <c:pt idx="5">
                  <c:v>Земли водного фонда</c:v>
                </c:pt>
              </c:strCache>
            </c:strRef>
          </c:cat>
          <c:val>
            <c:numRef>
              <c:f>Лист1!$B$2:$B$7</c:f>
              <c:numCache>
                <c:formatCode>0.00%</c:formatCode>
                <c:ptCount val="6"/>
                <c:pt idx="0" formatCode="0%">
                  <c:v>0.71000000000000052</c:v>
                </c:pt>
                <c:pt idx="1">
                  <c:v>7.0000000000000088E-3</c:v>
                </c:pt>
                <c:pt idx="2">
                  <c:v>4.6000000000000013E-2</c:v>
                </c:pt>
                <c:pt idx="3" formatCode="0%">
                  <c:v>6.0000000000000046E-2</c:v>
                </c:pt>
                <c:pt idx="4">
                  <c:v>5.0000000000000044E-3</c:v>
                </c:pt>
                <c:pt idx="5">
                  <c:v>9.0000000000000149E-3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1.7798735920269836E-2"/>
          <c:y val="0.22129575790280179"/>
          <c:w val="0.1733819840608945"/>
          <c:h val="0.62186218125835946"/>
        </c:manualLayout>
      </c:layout>
      <c:overlay val="0"/>
      <c:txPr>
        <a:bodyPr/>
        <a:lstStyle/>
        <a:p>
          <a:pPr>
            <a:defRPr sz="1000">
              <a:ln>
                <a:solidFill>
                  <a:schemeClr val="tx1"/>
                </a:solidFill>
              </a:ln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241519-E218-46DB-AA64-5724A316E678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F2C780C-FCC8-4F2A-B789-A525926E2FB4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1200" dirty="0" smtClean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Объем продукции сельского хозяйства – 4206,0 млн. руб</a:t>
          </a:r>
          <a:r>
            <a:rPr lang="ru-RU" sz="1200" dirty="0" smtClean="0">
              <a:ln>
                <a:solidFill>
                  <a:srgbClr val="002060"/>
                </a:solidFill>
              </a:ln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ru-RU" sz="1200" dirty="0">
            <a:ln>
              <a:solidFill>
                <a:srgbClr val="002060"/>
              </a:solidFill>
            </a:ln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A44896F4-5909-4D18-96FB-0EB1F4EB4F4D}" type="parTrans" cxnId="{277CFA49-EE3C-4DE2-9C04-E63C07F7FF1B}">
      <dgm:prSet/>
      <dgm:spPr/>
      <dgm:t>
        <a:bodyPr/>
        <a:lstStyle/>
        <a:p>
          <a:endParaRPr lang="ru-RU"/>
        </a:p>
      </dgm:t>
    </dgm:pt>
    <dgm:pt modelId="{BA0887C7-1EDE-4464-8CB8-0913C51C759E}" type="sibTrans" cxnId="{277CFA49-EE3C-4DE2-9C04-E63C07F7FF1B}">
      <dgm:prSet/>
      <dgm:spPr>
        <a:noFill/>
      </dgm:spPr>
      <dgm:t>
        <a:bodyPr/>
        <a:lstStyle/>
        <a:p>
          <a:endParaRPr lang="ru-RU"/>
        </a:p>
      </dgm:t>
    </dgm:pt>
    <dgm:pt modelId="{19456037-2441-470C-8C27-3C13ECF0C80F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12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Количество субъектов малого и среднего предпринимательства - 762</a:t>
          </a:r>
          <a:endParaRPr lang="ru-RU" sz="1200" dirty="0">
            <a:ln>
              <a:solidFill>
                <a:schemeClr val="tx1"/>
              </a:solidFill>
            </a:ln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65F729D-537C-46D1-BBC4-E9554F2C3743}" type="parTrans" cxnId="{A5C16C0B-EC50-4FA1-8335-6BA5573E9250}">
      <dgm:prSet/>
      <dgm:spPr/>
      <dgm:t>
        <a:bodyPr/>
        <a:lstStyle/>
        <a:p>
          <a:endParaRPr lang="ru-RU"/>
        </a:p>
      </dgm:t>
    </dgm:pt>
    <dgm:pt modelId="{812E4B3D-5839-406C-B70E-E433D6FD9B4F}" type="sibTrans" cxnId="{A5C16C0B-EC50-4FA1-8335-6BA5573E9250}">
      <dgm:prSet/>
      <dgm:spPr>
        <a:noFill/>
      </dgm:spPr>
      <dgm:t>
        <a:bodyPr/>
        <a:lstStyle/>
        <a:p>
          <a:endParaRPr lang="ru-RU"/>
        </a:p>
      </dgm:t>
    </dgm:pt>
    <dgm:pt modelId="{0651C114-E156-4E96-B228-0CBE56E7578F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12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Средняя заработная плата-37392,1 руб.</a:t>
          </a:r>
          <a:endParaRPr lang="ru-RU" sz="1200" dirty="0">
            <a:ln>
              <a:solidFill>
                <a:schemeClr val="tx1"/>
              </a:solidFill>
            </a:ln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DBC9EB6-CD8F-42E6-A4BC-15FBCF7A0BDD}" type="parTrans" cxnId="{AC9F811A-BED0-41FB-A217-484EF71BF383}">
      <dgm:prSet/>
      <dgm:spPr/>
      <dgm:t>
        <a:bodyPr/>
        <a:lstStyle/>
        <a:p>
          <a:endParaRPr lang="ru-RU"/>
        </a:p>
      </dgm:t>
    </dgm:pt>
    <dgm:pt modelId="{E452EADA-085E-4D08-A5FA-527375EFB941}" type="sibTrans" cxnId="{AC9F811A-BED0-41FB-A217-484EF71BF383}">
      <dgm:prSet/>
      <dgm:spPr>
        <a:noFill/>
      </dgm:spPr>
      <dgm:t>
        <a:bodyPr/>
        <a:lstStyle/>
        <a:p>
          <a:endParaRPr lang="ru-RU"/>
        </a:p>
      </dgm:t>
    </dgm:pt>
    <dgm:pt modelId="{F1813239-E08C-4B59-B07F-579A0A3D8CE5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12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Уровень зарегистрированной безработицы-0,63 %</a:t>
          </a:r>
          <a:endParaRPr lang="ru-RU" sz="1200" dirty="0">
            <a:ln>
              <a:solidFill>
                <a:schemeClr val="tx1"/>
              </a:solidFill>
            </a:ln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F47D475-9F59-4C3E-897D-F9F68C514700}" type="parTrans" cxnId="{A64E1578-79A8-4EE7-A5E1-9D5469A80E52}">
      <dgm:prSet/>
      <dgm:spPr/>
      <dgm:t>
        <a:bodyPr/>
        <a:lstStyle/>
        <a:p>
          <a:endParaRPr lang="ru-RU"/>
        </a:p>
      </dgm:t>
    </dgm:pt>
    <dgm:pt modelId="{9A6B4CD4-B589-46D1-998B-476322694381}" type="sibTrans" cxnId="{A64E1578-79A8-4EE7-A5E1-9D5469A80E52}">
      <dgm:prSet/>
      <dgm:spPr>
        <a:noFill/>
      </dgm:spPr>
      <dgm:t>
        <a:bodyPr/>
        <a:lstStyle/>
        <a:p>
          <a:endParaRPr lang="ru-RU"/>
        </a:p>
      </dgm:t>
    </dgm:pt>
    <dgm:pt modelId="{1F4EEE68-E791-45C8-AA34-B2F7064F28DE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12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Трудовые ресурсы – 18261 чел.</a:t>
          </a:r>
          <a:endParaRPr lang="ru-RU" sz="1200" dirty="0">
            <a:ln>
              <a:solidFill>
                <a:schemeClr val="tx1"/>
              </a:solidFill>
            </a:ln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319D040-7C9A-4BC5-9BC2-A8F0D9AC83E6}" type="parTrans" cxnId="{153A6C90-BD0B-462E-BDED-A19F75FFF2D1}">
      <dgm:prSet/>
      <dgm:spPr/>
      <dgm:t>
        <a:bodyPr/>
        <a:lstStyle/>
        <a:p>
          <a:endParaRPr lang="ru-RU"/>
        </a:p>
      </dgm:t>
    </dgm:pt>
    <dgm:pt modelId="{B166A8ED-CADB-4ABC-99D2-2D1342E6466D}" type="sibTrans" cxnId="{153A6C90-BD0B-462E-BDED-A19F75FFF2D1}">
      <dgm:prSet/>
      <dgm:spPr>
        <a:noFill/>
      </dgm:spPr>
      <dgm:t>
        <a:bodyPr/>
        <a:lstStyle/>
        <a:p>
          <a:endParaRPr lang="ru-RU"/>
        </a:p>
      </dgm:t>
    </dgm:pt>
    <dgm:pt modelId="{20E5EF47-F184-4EC6-A3C4-84087D72B250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12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Численность экономически активного населения – 17 808 чел</a:t>
          </a:r>
          <a:r>
            <a:rPr lang="ru-RU" sz="16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ru-RU" sz="1600" dirty="0">
            <a:ln>
              <a:solidFill>
                <a:schemeClr val="tx1"/>
              </a:solidFill>
            </a:ln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92B4A28-9250-4BB3-84A3-427531473A36}" type="parTrans" cxnId="{113EF703-F005-4818-8897-3787610F0835}">
      <dgm:prSet/>
      <dgm:spPr/>
      <dgm:t>
        <a:bodyPr/>
        <a:lstStyle/>
        <a:p>
          <a:endParaRPr lang="ru-RU"/>
        </a:p>
      </dgm:t>
    </dgm:pt>
    <dgm:pt modelId="{AAED7B5E-F357-4B90-AB56-56E3F622A17B}" type="sibTrans" cxnId="{113EF703-F005-4818-8897-3787610F0835}">
      <dgm:prSet/>
      <dgm:spPr>
        <a:noFill/>
      </dgm:spPr>
      <dgm:t>
        <a:bodyPr/>
        <a:lstStyle/>
        <a:p>
          <a:endParaRPr lang="ru-RU"/>
        </a:p>
      </dgm:t>
    </dgm:pt>
    <dgm:pt modelId="{ACB12BAD-A61B-4A31-A8E6-57958D3FAF0D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12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Площадь сельскохозяйственных  угодий-220,8 тыс.га.</a:t>
          </a:r>
          <a:endParaRPr lang="ru-RU" sz="1200" dirty="0">
            <a:ln>
              <a:solidFill>
                <a:schemeClr val="tx1"/>
              </a:solidFill>
            </a:ln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EB44F25-812A-4BB5-9378-F10FA777C981}" type="parTrans" cxnId="{5E8E67A0-9146-4FEE-BFEA-A4C75C283FA3}">
      <dgm:prSet/>
      <dgm:spPr/>
      <dgm:t>
        <a:bodyPr/>
        <a:lstStyle/>
        <a:p>
          <a:endParaRPr lang="ru-RU"/>
        </a:p>
      </dgm:t>
    </dgm:pt>
    <dgm:pt modelId="{20BEDCFE-C5FD-4D0F-8EA5-FB298D03A1A8}" type="sibTrans" cxnId="{5E8E67A0-9146-4FEE-BFEA-A4C75C283FA3}">
      <dgm:prSet/>
      <dgm:spPr/>
      <dgm:t>
        <a:bodyPr/>
        <a:lstStyle/>
        <a:p>
          <a:endParaRPr lang="ru-RU"/>
        </a:p>
      </dgm:t>
    </dgm:pt>
    <dgm:pt modelId="{2BB0593B-0B21-4CC4-8971-308315E686A3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1200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Введено жилья -12,03 тыс.кв.м. </a:t>
          </a:r>
          <a:endParaRPr lang="ru-RU" sz="1200" dirty="0">
            <a:ln>
              <a:solidFill>
                <a:schemeClr val="tx1"/>
              </a:solidFill>
            </a:ln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DB7CCFC-AC7A-440E-8656-7A2BC232A4A7}" type="sibTrans" cxnId="{0CA98D8F-0534-4A77-9DF6-04FE46D8A720}">
      <dgm:prSet/>
      <dgm:spPr>
        <a:noFill/>
      </dgm:spPr>
      <dgm:t>
        <a:bodyPr/>
        <a:lstStyle/>
        <a:p>
          <a:endParaRPr lang="ru-RU"/>
        </a:p>
      </dgm:t>
    </dgm:pt>
    <dgm:pt modelId="{8DDECA50-FC49-4DE9-B116-5E2F1CFDC103}" type="parTrans" cxnId="{0CA98D8F-0534-4A77-9DF6-04FE46D8A720}">
      <dgm:prSet/>
      <dgm:spPr/>
      <dgm:t>
        <a:bodyPr/>
        <a:lstStyle/>
        <a:p>
          <a:endParaRPr lang="ru-RU"/>
        </a:p>
      </dgm:t>
    </dgm:pt>
    <dgm:pt modelId="{CE152B35-DBEC-4700-9F71-9F75EA4D779E}" type="pres">
      <dgm:prSet presAssocID="{3F241519-E218-46DB-AA64-5724A316E678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70FB380B-C87D-4C0A-AC3F-ABD0CE5D7CE5}" type="pres">
      <dgm:prSet presAssocID="{4F2C780C-FCC8-4F2A-B789-A525926E2FB4}" presName="compNode" presStyleCnt="0"/>
      <dgm:spPr/>
    </dgm:pt>
    <dgm:pt modelId="{1D00CFA1-855D-47F6-8FA8-D79FD68E6FF3}" type="pres">
      <dgm:prSet presAssocID="{4F2C780C-FCC8-4F2A-B789-A525926E2FB4}" presName="dummyConnPt" presStyleCnt="0"/>
      <dgm:spPr/>
    </dgm:pt>
    <dgm:pt modelId="{EA7C19BE-C24C-4AE1-AFA3-59D040DE7EAC}" type="pres">
      <dgm:prSet presAssocID="{4F2C780C-FCC8-4F2A-B789-A525926E2FB4}" presName="node" presStyleLbl="node1" presStyleIdx="0" presStyleCnt="8" custScaleX="59768" custScaleY="39144" custLinFactNeighborX="6217" custLinFactNeighborY="204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4A8C5F-BEDA-4EB1-A9AB-75534AF9D85D}" type="pres">
      <dgm:prSet presAssocID="{BA0887C7-1EDE-4464-8CB8-0913C51C759E}" presName="sibTrans" presStyleLbl="bgSibTrans2D1" presStyleIdx="0" presStyleCnt="7" custLinFactX="-13722" custLinFactY="134273" custLinFactNeighborX="-100000" custLinFactNeighborY="200000"/>
      <dgm:spPr/>
      <dgm:t>
        <a:bodyPr/>
        <a:lstStyle/>
        <a:p>
          <a:endParaRPr lang="ru-RU"/>
        </a:p>
      </dgm:t>
    </dgm:pt>
    <dgm:pt modelId="{3F02B0E9-7118-4BB8-AB66-00B2D925AED5}" type="pres">
      <dgm:prSet presAssocID="{19456037-2441-470C-8C27-3C13ECF0C80F}" presName="compNode" presStyleCnt="0"/>
      <dgm:spPr/>
    </dgm:pt>
    <dgm:pt modelId="{1695E8B1-AED0-481F-8C4E-ED726347381D}" type="pres">
      <dgm:prSet presAssocID="{19456037-2441-470C-8C27-3C13ECF0C80F}" presName="dummyConnPt" presStyleCnt="0"/>
      <dgm:spPr/>
    </dgm:pt>
    <dgm:pt modelId="{4B1E48F8-2224-4B78-B09E-C92D0368A223}" type="pres">
      <dgm:prSet presAssocID="{19456037-2441-470C-8C27-3C13ECF0C80F}" presName="node" presStyleLbl="node1" presStyleIdx="1" presStyleCnt="8" custScaleX="55650" custScaleY="54324" custLinFactX="3640" custLinFactNeighborX="100000" custLinFactNeighborY="-543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0730A0-472F-4F49-90BE-980685F31F6B}" type="pres">
      <dgm:prSet presAssocID="{812E4B3D-5839-406C-B70E-E433D6FD9B4F}" presName="sibTrans" presStyleLbl="bgSibTrans2D1" presStyleIdx="1" presStyleCnt="7" custLinFactNeighborX="857" custLinFactNeighborY="-6130"/>
      <dgm:spPr/>
      <dgm:t>
        <a:bodyPr/>
        <a:lstStyle/>
        <a:p>
          <a:endParaRPr lang="ru-RU"/>
        </a:p>
      </dgm:t>
    </dgm:pt>
    <dgm:pt modelId="{3E8846EE-A6B5-4266-9B25-4C7D78B1701B}" type="pres">
      <dgm:prSet presAssocID="{0651C114-E156-4E96-B228-0CBE56E7578F}" presName="compNode" presStyleCnt="0"/>
      <dgm:spPr/>
    </dgm:pt>
    <dgm:pt modelId="{7A472537-8C99-43DC-B976-F64E6618E6DF}" type="pres">
      <dgm:prSet presAssocID="{0651C114-E156-4E96-B228-0CBE56E7578F}" presName="dummyConnPt" presStyleCnt="0"/>
      <dgm:spPr/>
    </dgm:pt>
    <dgm:pt modelId="{F700E05B-B40F-4760-87C5-4E5F256F92A2}" type="pres">
      <dgm:prSet presAssocID="{0651C114-E156-4E96-B228-0CBE56E7578F}" presName="node" presStyleLbl="node1" presStyleIdx="2" presStyleCnt="8" custScaleX="45141" custScaleY="45058" custLinFactNeighborX="8093" custLinFactNeighborY="50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89FEAD-5FAA-42D7-811D-280883FB95C3}" type="pres">
      <dgm:prSet presAssocID="{E452EADA-085E-4D08-A5FA-527375EFB941}" presName="sibTrans" presStyleLbl="bgSibTrans2D1" presStyleIdx="2" presStyleCnt="7" custLinFactNeighborX="-42425" custLinFactNeighborY="-25973"/>
      <dgm:spPr/>
      <dgm:t>
        <a:bodyPr/>
        <a:lstStyle/>
        <a:p>
          <a:endParaRPr lang="ru-RU"/>
        </a:p>
      </dgm:t>
    </dgm:pt>
    <dgm:pt modelId="{9F52C330-F3CD-48A0-8F4B-022F7D3C7B12}" type="pres">
      <dgm:prSet presAssocID="{F1813239-E08C-4B59-B07F-579A0A3D8CE5}" presName="compNode" presStyleCnt="0"/>
      <dgm:spPr/>
    </dgm:pt>
    <dgm:pt modelId="{6C1B6200-247F-439C-948F-36E158258125}" type="pres">
      <dgm:prSet presAssocID="{F1813239-E08C-4B59-B07F-579A0A3D8CE5}" presName="dummyConnPt" presStyleCnt="0"/>
      <dgm:spPr/>
    </dgm:pt>
    <dgm:pt modelId="{E8902F73-CA89-4A95-9B78-AF91C5150904}" type="pres">
      <dgm:prSet presAssocID="{F1813239-E08C-4B59-B07F-579A0A3D8CE5}" presName="node" presStyleLbl="node1" presStyleIdx="3" presStyleCnt="8" custScaleX="59589" custScaleY="50119" custLinFactY="-14067" custLinFactNeighborX="91907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4BA570-9EC0-4D20-9244-32FA7A7B26E3}" type="pres">
      <dgm:prSet presAssocID="{9A6B4CD4-B589-46D1-998B-476322694381}" presName="sibTrans" presStyleLbl="bgSibTrans2D1" presStyleIdx="3" presStyleCnt="7"/>
      <dgm:spPr/>
      <dgm:t>
        <a:bodyPr/>
        <a:lstStyle/>
        <a:p>
          <a:endParaRPr lang="ru-RU"/>
        </a:p>
      </dgm:t>
    </dgm:pt>
    <dgm:pt modelId="{1CC27603-EDDE-4840-873F-D22E1133372D}" type="pres">
      <dgm:prSet presAssocID="{2BB0593B-0B21-4CC4-8971-308315E686A3}" presName="compNode" presStyleCnt="0"/>
      <dgm:spPr/>
    </dgm:pt>
    <dgm:pt modelId="{8D19F950-DC85-41ED-B59D-FDF8FD4D91C3}" type="pres">
      <dgm:prSet presAssocID="{2BB0593B-0B21-4CC4-8971-308315E686A3}" presName="dummyConnPt" presStyleCnt="0"/>
      <dgm:spPr/>
    </dgm:pt>
    <dgm:pt modelId="{4BC69189-A3EE-42BA-9E59-8E6DC289F8C7}" type="pres">
      <dgm:prSet presAssocID="{2BB0593B-0B21-4CC4-8971-308315E686A3}" presName="node" presStyleLbl="node1" presStyleIdx="4" presStyleCnt="8" custScaleX="47939" custScaleY="41103" custLinFactNeighborX="89213" custLinFactNeighborY="799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58C2F8-2D64-4121-8B1F-1BCA498B63FD}" type="pres">
      <dgm:prSet presAssocID="{8DB7CCFC-AC7A-440E-8656-7A2BC232A4A7}" presName="sibTrans" presStyleLbl="bgSibTrans2D1" presStyleIdx="4" presStyleCnt="7" custLinFactX="-10646" custLinFactY="300000" custLinFactNeighborX="-100000" custLinFactNeighborY="336025"/>
      <dgm:spPr/>
      <dgm:t>
        <a:bodyPr/>
        <a:lstStyle/>
        <a:p>
          <a:endParaRPr lang="ru-RU"/>
        </a:p>
      </dgm:t>
    </dgm:pt>
    <dgm:pt modelId="{1896FAEA-BEF2-46C5-95B5-10F9D485D7FE}" type="pres">
      <dgm:prSet presAssocID="{1F4EEE68-E791-45C8-AA34-B2F7064F28DE}" presName="compNode" presStyleCnt="0"/>
      <dgm:spPr/>
    </dgm:pt>
    <dgm:pt modelId="{E7DCA085-1E0A-40A7-9139-DD083BAE1117}" type="pres">
      <dgm:prSet presAssocID="{1F4EEE68-E791-45C8-AA34-B2F7064F28DE}" presName="dummyConnPt" presStyleCnt="0"/>
      <dgm:spPr/>
    </dgm:pt>
    <dgm:pt modelId="{4A2526B3-CD96-48CA-9321-ACFB34798670}" type="pres">
      <dgm:prSet presAssocID="{1F4EEE68-E791-45C8-AA34-B2F7064F28DE}" presName="node" presStyleLbl="node1" presStyleIdx="5" presStyleCnt="8" custScaleX="49198" custScaleY="40632" custLinFactNeighborX="-58102" custLinFactNeighborY="-379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775696-D087-4E52-AE82-0D668B056375}" type="pres">
      <dgm:prSet presAssocID="{B166A8ED-CADB-4ABC-99D2-2D1342E6466D}" presName="sibTrans" presStyleLbl="bgSibTrans2D1" presStyleIdx="5" presStyleCnt="7" custLinFactX="2597" custLinFactY="200000" custLinFactNeighborX="100000" custLinFactNeighborY="241902"/>
      <dgm:spPr/>
      <dgm:t>
        <a:bodyPr/>
        <a:lstStyle/>
        <a:p>
          <a:endParaRPr lang="ru-RU"/>
        </a:p>
      </dgm:t>
    </dgm:pt>
    <dgm:pt modelId="{158D34F6-2220-4DB3-A8FC-FB41C1E8767B}" type="pres">
      <dgm:prSet presAssocID="{20E5EF47-F184-4EC6-A3C4-84087D72B250}" presName="compNode" presStyleCnt="0"/>
      <dgm:spPr/>
    </dgm:pt>
    <dgm:pt modelId="{190AE7CD-A3C7-43BC-ACA6-9D7EE2D34F77}" type="pres">
      <dgm:prSet presAssocID="{20E5EF47-F184-4EC6-A3C4-84087D72B250}" presName="dummyConnPt" presStyleCnt="0"/>
      <dgm:spPr/>
    </dgm:pt>
    <dgm:pt modelId="{87E1B9D4-7A38-44F0-A048-CDF5B607D41A}" type="pres">
      <dgm:prSet presAssocID="{20E5EF47-F184-4EC6-A3C4-84087D72B250}" presName="node" presStyleLbl="node1" presStyleIdx="6" presStyleCnt="8" custScaleX="59175" custScaleY="43592" custLinFactNeighborX="-14149" custLinFactNeighborY="-293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6E77D0-94BA-4F52-879C-D834D6734522}" type="pres">
      <dgm:prSet presAssocID="{AAED7B5E-F357-4B90-AB56-56E3F622A17B}" presName="sibTrans" presStyleLbl="bgSibTrans2D1" presStyleIdx="6" presStyleCnt="7" custFlipVert="1" custFlipHor="1" custScaleX="3676" custScaleY="87276" custLinFactY="575822" custLinFactNeighborX="71526" custLinFactNeighborY="600000"/>
      <dgm:spPr/>
      <dgm:t>
        <a:bodyPr/>
        <a:lstStyle/>
        <a:p>
          <a:endParaRPr lang="ru-RU"/>
        </a:p>
      </dgm:t>
    </dgm:pt>
    <dgm:pt modelId="{80A4A107-00CB-427A-98DB-05E960E93035}" type="pres">
      <dgm:prSet presAssocID="{ACB12BAD-A61B-4A31-A8E6-57958D3FAF0D}" presName="compNode" presStyleCnt="0"/>
      <dgm:spPr/>
    </dgm:pt>
    <dgm:pt modelId="{B11FADDB-DC19-4678-9128-39BD19FA15DF}" type="pres">
      <dgm:prSet presAssocID="{ACB12BAD-A61B-4A31-A8E6-57958D3FAF0D}" presName="dummyConnPt" presStyleCnt="0"/>
      <dgm:spPr/>
    </dgm:pt>
    <dgm:pt modelId="{AC0CD472-2D8B-4E10-B5B0-7F890B2F6046}" type="pres">
      <dgm:prSet presAssocID="{ACB12BAD-A61B-4A31-A8E6-57958D3FAF0D}" presName="node" presStyleLbl="node1" presStyleIdx="7" presStyleCnt="8" custScaleX="58763" custScaleY="41344" custLinFactNeighborX="-91461" custLinFactNeighborY="749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53A6C90-BD0B-462E-BDED-A19F75FFF2D1}" srcId="{3F241519-E218-46DB-AA64-5724A316E678}" destId="{1F4EEE68-E791-45C8-AA34-B2F7064F28DE}" srcOrd="5" destOrd="0" parTransId="{6319D040-7C9A-4BC5-9BC2-A8F0D9AC83E6}" sibTransId="{B166A8ED-CADB-4ABC-99D2-2D1342E6466D}"/>
    <dgm:cxn modelId="{113EF703-F005-4818-8897-3787610F0835}" srcId="{3F241519-E218-46DB-AA64-5724A316E678}" destId="{20E5EF47-F184-4EC6-A3C4-84087D72B250}" srcOrd="6" destOrd="0" parTransId="{992B4A28-9250-4BB3-84A3-427531473A36}" sibTransId="{AAED7B5E-F357-4B90-AB56-56E3F622A17B}"/>
    <dgm:cxn modelId="{AD801A33-E06F-4C7F-8CD6-7D5A50C0DB1B}" type="presOf" srcId="{0651C114-E156-4E96-B228-0CBE56E7578F}" destId="{F700E05B-B40F-4760-87C5-4E5F256F92A2}" srcOrd="0" destOrd="0" presId="urn:microsoft.com/office/officeart/2005/8/layout/bProcess4"/>
    <dgm:cxn modelId="{6D04B79F-21BF-4AE1-906C-103A73201B19}" type="presOf" srcId="{19456037-2441-470C-8C27-3C13ECF0C80F}" destId="{4B1E48F8-2224-4B78-B09E-C92D0368A223}" srcOrd="0" destOrd="0" presId="urn:microsoft.com/office/officeart/2005/8/layout/bProcess4"/>
    <dgm:cxn modelId="{A64E1578-79A8-4EE7-A5E1-9D5469A80E52}" srcId="{3F241519-E218-46DB-AA64-5724A316E678}" destId="{F1813239-E08C-4B59-B07F-579A0A3D8CE5}" srcOrd="3" destOrd="0" parTransId="{9F47D475-9F59-4C3E-897D-F9F68C514700}" sibTransId="{9A6B4CD4-B589-46D1-998B-476322694381}"/>
    <dgm:cxn modelId="{0CA98D8F-0534-4A77-9DF6-04FE46D8A720}" srcId="{3F241519-E218-46DB-AA64-5724A316E678}" destId="{2BB0593B-0B21-4CC4-8971-308315E686A3}" srcOrd="4" destOrd="0" parTransId="{8DDECA50-FC49-4DE9-B116-5E2F1CFDC103}" sibTransId="{8DB7CCFC-AC7A-440E-8656-7A2BC232A4A7}"/>
    <dgm:cxn modelId="{063247A9-599A-40E5-A525-C72728AAE47E}" type="presOf" srcId="{20E5EF47-F184-4EC6-A3C4-84087D72B250}" destId="{87E1B9D4-7A38-44F0-A048-CDF5B607D41A}" srcOrd="0" destOrd="0" presId="urn:microsoft.com/office/officeart/2005/8/layout/bProcess4"/>
    <dgm:cxn modelId="{5E8E67A0-9146-4FEE-BFEA-A4C75C283FA3}" srcId="{3F241519-E218-46DB-AA64-5724A316E678}" destId="{ACB12BAD-A61B-4A31-A8E6-57958D3FAF0D}" srcOrd="7" destOrd="0" parTransId="{FEB44F25-812A-4BB5-9378-F10FA777C981}" sibTransId="{20BEDCFE-C5FD-4D0F-8EA5-FB298D03A1A8}"/>
    <dgm:cxn modelId="{A89E47F9-CE50-42A9-B23F-477D54A648C5}" type="presOf" srcId="{AAED7B5E-F357-4B90-AB56-56E3F622A17B}" destId="{DF6E77D0-94BA-4F52-879C-D834D6734522}" srcOrd="0" destOrd="0" presId="urn:microsoft.com/office/officeart/2005/8/layout/bProcess4"/>
    <dgm:cxn modelId="{45D18768-6722-4E53-8F94-A358D3457755}" type="presOf" srcId="{F1813239-E08C-4B59-B07F-579A0A3D8CE5}" destId="{E8902F73-CA89-4A95-9B78-AF91C5150904}" srcOrd="0" destOrd="0" presId="urn:microsoft.com/office/officeart/2005/8/layout/bProcess4"/>
    <dgm:cxn modelId="{9F19BD03-F351-408A-8A12-F9A969592ADE}" type="presOf" srcId="{B166A8ED-CADB-4ABC-99D2-2D1342E6466D}" destId="{95775696-D087-4E52-AE82-0D668B056375}" srcOrd="0" destOrd="0" presId="urn:microsoft.com/office/officeart/2005/8/layout/bProcess4"/>
    <dgm:cxn modelId="{47D9093C-54E9-4E06-8EE4-0839BD30EA8E}" type="presOf" srcId="{BA0887C7-1EDE-4464-8CB8-0913C51C759E}" destId="{F94A8C5F-BEDA-4EB1-A9AB-75534AF9D85D}" srcOrd="0" destOrd="0" presId="urn:microsoft.com/office/officeart/2005/8/layout/bProcess4"/>
    <dgm:cxn modelId="{A5C16C0B-EC50-4FA1-8335-6BA5573E9250}" srcId="{3F241519-E218-46DB-AA64-5724A316E678}" destId="{19456037-2441-470C-8C27-3C13ECF0C80F}" srcOrd="1" destOrd="0" parTransId="{665F729D-537C-46D1-BBC4-E9554F2C3743}" sibTransId="{812E4B3D-5839-406C-B70E-E433D6FD9B4F}"/>
    <dgm:cxn modelId="{277CFA49-EE3C-4DE2-9C04-E63C07F7FF1B}" srcId="{3F241519-E218-46DB-AA64-5724A316E678}" destId="{4F2C780C-FCC8-4F2A-B789-A525926E2FB4}" srcOrd="0" destOrd="0" parTransId="{A44896F4-5909-4D18-96FB-0EB1F4EB4F4D}" sibTransId="{BA0887C7-1EDE-4464-8CB8-0913C51C759E}"/>
    <dgm:cxn modelId="{6E99FA3B-733E-4624-A77A-6675808F5011}" type="presOf" srcId="{4F2C780C-FCC8-4F2A-B789-A525926E2FB4}" destId="{EA7C19BE-C24C-4AE1-AFA3-59D040DE7EAC}" srcOrd="0" destOrd="0" presId="urn:microsoft.com/office/officeart/2005/8/layout/bProcess4"/>
    <dgm:cxn modelId="{159AE511-AED3-4229-BB6F-62BE80E6474A}" type="presOf" srcId="{812E4B3D-5839-406C-B70E-E433D6FD9B4F}" destId="{E50730A0-472F-4F49-90BE-980685F31F6B}" srcOrd="0" destOrd="0" presId="urn:microsoft.com/office/officeart/2005/8/layout/bProcess4"/>
    <dgm:cxn modelId="{9C02818A-AFA8-46FF-B408-19E842511427}" type="presOf" srcId="{2BB0593B-0B21-4CC4-8971-308315E686A3}" destId="{4BC69189-A3EE-42BA-9E59-8E6DC289F8C7}" srcOrd="0" destOrd="0" presId="urn:microsoft.com/office/officeart/2005/8/layout/bProcess4"/>
    <dgm:cxn modelId="{B6145E56-6DB7-45DA-BD1B-2CCA5911C0AE}" type="presOf" srcId="{3F241519-E218-46DB-AA64-5724A316E678}" destId="{CE152B35-DBEC-4700-9F71-9F75EA4D779E}" srcOrd="0" destOrd="0" presId="urn:microsoft.com/office/officeart/2005/8/layout/bProcess4"/>
    <dgm:cxn modelId="{AC9F811A-BED0-41FB-A217-484EF71BF383}" srcId="{3F241519-E218-46DB-AA64-5724A316E678}" destId="{0651C114-E156-4E96-B228-0CBE56E7578F}" srcOrd="2" destOrd="0" parTransId="{1DBC9EB6-CD8F-42E6-A4BC-15FBCF7A0BDD}" sibTransId="{E452EADA-085E-4D08-A5FA-527375EFB941}"/>
    <dgm:cxn modelId="{E90C50F8-7A9E-4767-8AA3-FAA0DB45565C}" type="presOf" srcId="{ACB12BAD-A61B-4A31-A8E6-57958D3FAF0D}" destId="{AC0CD472-2D8B-4E10-B5B0-7F890B2F6046}" srcOrd="0" destOrd="0" presId="urn:microsoft.com/office/officeart/2005/8/layout/bProcess4"/>
    <dgm:cxn modelId="{D6D5851F-1BCE-497B-A271-9BEDBB0DF89F}" type="presOf" srcId="{8DB7CCFC-AC7A-440E-8656-7A2BC232A4A7}" destId="{DD58C2F8-2D64-4121-8B1F-1BCA498B63FD}" srcOrd="0" destOrd="0" presId="urn:microsoft.com/office/officeart/2005/8/layout/bProcess4"/>
    <dgm:cxn modelId="{5BD1A271-D6DD-4B85-9B28-ECC81079550D}" type="presOf" srcId="{9A6B4CD4-B589-46D1-998B-476322694381}" destId="{EF4BA570-9EC0-4D20-9244-32FA7A7B26E3}" srcOrd="0" destOrd="0" presId="urn:microsoft.com/office/officeart/2005/8/layout/bProcess4"/>
    <dgm:cxn modelId="{85E17A3B-D5D5-417E-A3CD-773569F07109}" type="presOf" srcId="{E452EADA-085E-4D08-A5FA-527375EFB941}" destId="{E389FEAD-5FAA-42D7-811D-280883FB95C3}" srcOrd="0" destOrd="0" presId="urn:microsoft.com/office/officeart/2005/8/layout/bProcess4"/>
    <dgm:cxn modelId="{3EA1C099-9676-4C6F-8CEF-67AFF71CBBCE}" type="presOf" srcId="{1F4EEE68-E791-45C8-AA34-B2F7064F28DE}" destId="{4A2526B3-CD96-48CA-9321-ACFB34798670}" srcOrd="0" destOrd="0" presId="urn:microsoft.com/office/officeart/2005/8/layout/bProcess4"/>
    <dgm:cxn modelId="{CD7BAA74-3CC6-4158-98BD-C11C7A397733}" type="presParOf" srcId="{CE152B35-DBEC-4700-9F71-9F75EA4D779E}" destId="{70FB380B-C87D-4C0A-AC3F-ABD0CE5D7CE5}" srcOrd="0" destOrd="0" presId="urn:microsoft.com/office/officeart/2005/8/layout/bProcess4"/>
    <dgm:cxn modelId="{A957C126-404B-4179-90EA-FA45C027880F}" type="presParOf" srcId="{70FB380B-C87D-4C0A-AC3F-ABD0CE5D7CE5}" destId="{1D00CFA1-855D-47F6-8FA8-D79FD68E6FF3}" srcOrd="0" destOrd="0" presId="urn:microsoft.com/office/officeart/2005/8/layout/bProcess4"/>
    <dgm:cxn modelId="{2400A639-FD19-4FB7-BED2-635BEDD454E1}" type="presParOf" srcId="{70FB380B-C87D-4C0A-AC3F-ABD0CE5D7CE5}" destId="{EA7C19BE-C24C-4AE1-AFA3-59D040DE7EAC}" srcOrd="1" destOrd="0" presId="urn:microsoft.com/office/officeart/2005/8/layout/bProcess4"/>
    <dgm:cxn modelId="{61FD5884-D883-4146-B171-341EFFEA9B7F}" type="presParOf" srcId="{CE152B35-DBEC-4700-9F71-9F75EA4D779E}" destId="{F94A8C5F-BEDA-4EB1-A9AB-75534AF9D85D}" srcOrd="1" destOrd="0" presId="urn:microsoft.com/office/officeart/2005/8/layout/bProcess4"/>
    <dgm:cxn modelId="{A44722AC-B18B-4386-BA7D-AA7C2189DBE9}" type="presParOf" srcId="{CE152B35-DBEC-4700-9F71-9F75EA4D779E}" destId="{3F02B0E9-7118-4BB8-AB66-00B2D925AED5}" srcOrd="2" destOrd="0" presId="urn:microsoft.com/office/officeart/2005/8/layout/bProcess4"/>
    <dgm:cxn modelId="{9620A334-104B-42A1-BB83-8BF2D89C4C3B}" type="presParOf" srcId="{3F02B0E9-7118-4BB8-AB66-00B2D925AED5}" destId="{1695E8B1-AED0-481F-8C4E-ED726347381D}" srcOrd="0" destOrd="0" presId="urn:microsoft.com/office/officeart/2005/8/layout/bProcess4"/>
    <dgm:cxn modelId="{9FD8C8D1-DA48-4EEC-AB25-1287FF1C6FFD}" type="presParOf" srcId="{3F02B0E9-7118-4BB8-AB66-00B2D925AED5}" destId="{4B1E48F8-2224-4B78-B09E-C92D0368A223}" srcOrd="1" destOrd="0" presId="urn:microsoft.com/office/officeart/2005/8/layout/bProcess4"/>
    <dgm:cxn modelId="{B22A2DAC-9FCE-4C07-BD8F-8AF81C71EB77}" type="presParOf" srcId="{CE152B35-DBEC-4700-9F71-9F75EA4D779E}" destId="{E50730A0-472F-4F49-90BE-980685F31F6B}" srcOrd="3" destOrd="0" presId="urn:microsoft.com/office/officeart/2005/8/layout/bProcess4"/>
    <dgm:cxn modelId="{D833FC76-79B4-40E7-B1B5-5DCD26E8471F}" type="presParOf" srcId="{CE152B35-DBEC-4700-9F71-9F75EA4D779E}" destId="{3E8846EE-A6B5-4266-9B25-4C7D78B1701B}" srcOrd="4" destOrd="0" presId="urn:microsoft.com/office/officeart/2005/8/layout/bProcess4"/>
    <dgm:cxn modelId="{43A201F7-AA61-4D86-8416-943071CFD748}" type="presParOf" srcId="{3E8846EE-A6B5-4266-9B25-4C7D78B1701B}" destId="{7A472537-8C99-43DC-B976-F64E6618E6DF}" srcOrd="0" destOrd="0" presId="urn:microsoft.com/office/officeart/2005/8/layout/bProcess4"/>
    <dgm:cxn modelId="{F97D4C74-6751-4B69-834B-EFAF287A9FD5}" type="presParOf" srcId="{3E8846EE-A6B5-4266-9B25-4C7D78B1701B}" destId="{F700E05B-B40F-4760-87C5-4E5F256F92A2}" srcOrd="1" destOrd="0" presId="urn:microsoft.com/office/officeart/2005/8/layout/bProcess4"/>
    <dgm:cxn modelId="{0B151587-41C0-444E-A517-7D84710B6762}" type="presParOf" srcId="{CE152B35-DBEC-4700-9F71-9F75EA4D779E}" destId="{E389FEAD-5FAA-42D7-811D-280883FB95C3}" srcOrd="5" destOrd="0" presId="urn:microsoft.com/office/officeart/2005/8/layout/bProcess4"/>
    <dgm:cxn modelId="{3FE74E51-CE31-4335-BD66-0FB4191B6D6E}" type="presParOf" srcId="{CE152B35-DBEC-4700-9F71-9F75EA4D779E}" destId="{9F52C330-F3CD-48A0-8F4B-022F7D3C7B12}" srcOrd="6" destOrd="0" presId="urn:microsoft.com/office/officeart/2005/8/layout/bProcess4"/>
    <dgm:cxn modelId="{F2A6D95E-D41C-407A-8217-CC4D35A04115}" type="presParOf" srcId="{9F52C330-F3CD-48A0-8F4B-022F7D3C7B12}" destId="{6C1B6200-247F-439C-948F-36E158258125}" srcOrd="0" destOrd="0" presId="urn:microsoft.com/office/officeart/2005/8/layout/bProcess4"/>
    <dgm:cxn modelId="{FA8B9890-866B-4567-8B68-95AA3FCAF2BF}" type="presParOf" srcId="{9F52C330-F3CD-48A0-8F4B-022F7D3C7B12}" destId="{E8902F73-CA89-4A95-9B78-AF91C5150904}" srcOrd="1" destOrd="0" presId="urn:microsoft.com/office/officeart/2005/8/layout/bProcess4"/>
    <dgm:cxn modelId="{8FEE6F4E-D405-4A7B-A1DB-3624F3CC3051}" type="presParOf" srcId="{CE152B35-DBEC-4700-9F71-9F75EA4D779E}" destId="{EF4BA570-9EC0-4D20-9244-32FA7A7B26E3}" srcOrd="7" destOrd="0" presId="urn:microsoft.com/office/officeart/2005/8/layout/bProcess4"/>
    <dgm:cxn modelId="{C9BF30EB-D6B9-46F6-9EF3-34CC9CD4A296}" type="presParOf" srcId="{CE152B35-DBEC-4700-9F71-9F75EA4D779E}" destId="{1CC27603-EDDE-4840-873F-D22E1133372D}" srcOrd="8" destOrd="0" presId="urn:microsoft.com/office/officeart/2005/8/layout/bProcess4"/>
    <dgm:cxn modelId="{A72AED7E-B531-4138-B9A8-BBA572059BB3}" type="presParOf" srcId="{1CC27603-EDDE-4840-873F-D22E1133372D}" destId="{8D19F950-DC85-41ED-B59D-FDF8FD4D91C3}" srcOrd="0" destOrd="0" presId="urn:microsoft.com/office/officeart/2005/8/layout/bProcess4"/>
    <dgm:cxn modelId="{F78D1428-276C-49BA-A046-9E5924E50CFB}" type="presParOf" srcId="{1CC27603-EDDE-4840-873F-D22E1133372D}" destId="{4BC69189-A3EE-42BA-9E59-8E6DC289F8C7}" srcOrd="1" destOrd="0" presId="urn:microsoft.com/office/officeart/2005/8/layout/bProcess4"/>
    <dgm:cxn modelId="{14EF855C-586A-45B9-882E-95E5CDDA742B}" type="presParOf" srcId="{CE152B35-DBEC-4700-9F71-9F75EA4D779E}" destId="{DD58C2F8-2D64-4121-8B1F-1BCA498B63FD}" srcOrd="9" destOrd="0" presId="urn:microsoft.com/office/officeart/2005/8/layout/bProcess4"/>
    <dgm:cxn modelId="{238B594D-266F-4E3A-9978-911312288859}" type="presParOf" srcId="{CE152B35-DBEC-4700-9F71-9F75EA4D779E}" destId="{1896FAEA-BEF2-46C5-95B5-10F9D485D7FE}" srcOrd="10" destOrd="0" presId="urn:microsoft.com/office/officeart/2005/8/layout/bProcess4"/>
    <dgm:cxn modelId="{F9B80854-C479-4E77-8C6B-AABB3209FFA6}" type="presParOf" srcId="{1896FAEA-BEF2-46C5-95B5-10F9D485D7FE}" destId="{E7DCA085-1E0A-40A7-9139-DD083BAE1117}" srcOrd="0" destOrd="0" presId="urn:microsoft.com/office/officeart/2005/8/layout/bProcess4"/>
    <dgm:cxn modelId="{3E0C59C3-FE12-4023-91F5-34B29C14080B}" type="presParOf" srcId="{1896FAEA-BEF2-46C5-95B5-10F9D485D7FE}" destId="{4A2526B3-CD96-48CA-9321-ACFB34798670}" srcOrd="1" destOrd="0" presId="urn:microsoft.com/office/officeart/2005/8/layout/bProcess4"/>
    <dgm:cxn modelId="{508C9EC0-767A-4A4B-A315-2EAE09589CF1}" type="presParOf" srcId="{CE152B35-DBEC-4700-9F71-9F75EA4D779E}" destId="{95775696-D087-4E52-AE82-0D668B056375}" srcOrd="11" destOrd="0" presId="urn:microsoft.com/office/officeart/2005/8/layout/bProcess4"/>
    <dgm:cxn modelId="{67B9F0A1-F803-4672-97D6-240C460336F6}" type="presParOf" srcId="{CE152B35-DBEC-4700-9F71-9F75EA4D779E}" destId="{158D34F6-2220-4DB3-A8FC-FB41C1E8767B}" srcOrd="12" destOrd="0" presId="urn:microsoft.com/office/officeart/2005/8/layout/bProcess4"/>
    <dgm:cxn modelId="{EE8C27DE-8A02-4DF7-B02B-3D10BD189373}" type="presParOf" srcId="{158D34F6-2220-4DB3-A8FC-FB41C1E8767B}" destId="{190AE7CD-A3C7-43BC-ACA6-9D7EE2D34F77}" srcOrd="0" destOrd="0" presId="urn:microsoft.com/office/officeart/2005/8/layout/bProcess4"/>
    <dgm:cxn modelId="{90EE8547-5B7C-4E22-BF8C-D38525EA462D}" type="presParOf" srcId="{158D34F6-2220-4DB3-A8FC-FB41C1E8767B}" destId="{87E1B9D4-7A38-44F0-A048-CDF5B607D41A}" srcOrd="1" destOrd="0" presId="urn:microsoft.com/office/officeart/2005/8/layout/bProcess4"/>
    <dgm:cxn modelId="{A6AC320D-3A80-4CCD-9C5D-D7FC39D8F610}" type="presParOf" srcId="{CE152B35-DBEC-4700-9F71-9F75EA4D779E}" destId="{DF6E77D0-94BA-4F52-879C-D834D6734522}" srcOrd="13" destOrd="0" presId="urn:microsoft.com/office/officeart/2005/8/layout/bProcess4"/>
    <dgm:cxn modelId="{5E953B9E-162A-4C3F-9BCF-5E747FD79185}" type="presParOf" srcId="{CE152B35-DBEC-4700-9F71-9F75EA4D779E}" destId="{80A4A107-00CB-427A-98DB-05E960E93035}" srcOrd="14" destOrd="0" presId="urn:microsoft.com/office/officeart/2005/8/layout/bProcess4"/>
    <dgm:cxn modelId="{8420AC24-C8A7-4A1E-A8E5-6F947E0021CE}" type="presParOf" srcId="{80A4A107-00CB-427A-98DB-05E960E93035}" destId="{B11FADDB-DC19-4678-9128-39BD19FA15DF}" srcOrd="0" destOrd="0" presId="urn:microsoft.com/office/officeart/2005/8/layout/bProcess4"/>
    <dgm:cxn modelId="{54FAB209-6483-435D-A3D5-BBB24B81FF48}" type="presParOf" srcId="{80A4A107-00CB-427A-98DB-05E960E93035}" destId="{AC0CD472-2D8B-4E10-B5B0-7F890B2F6046}" srcOrd="1" destOrd="0" presId="urn:microsoft.com/office/officeart/2005/8/layout/bProcess4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0.66972</cdr:x>
      <cdr:y>0.56751</cdr:y>
    </cdr:from>
    <cdr:to>
      <cdr:x>0.85045</cdr:x>
      <cdr:y>0.87013</cdr:y>
    </cdr:to>
    <cdr:sp macro="" textlink="">
      <cdr:nvSpPr>
        <cdr:cNvPr id="2" name="TextBox 1"/>
        <cdr:cNvSpPr txBox="1"/>
      </cdr:nvSpPr>
      <cdr:spPr>
        <a:xfrm xmlns:a="http://schemas.openxmlformats.org/drawingml/2006/main" flipV="1">
          <a:off x="5256584" y="3146648"/>
          <a:ext cx="1418456" cy="16778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0.66055</cdr:x>
      <cdr:y>0.25974</cdr:y>
    </cdr:from>
    <cdr:to>
      <cdr:x>0.77705</cdr:x>
      <cdr:y>0.42466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184576" y="144016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0.55046</cdr:x>
      <cdr:y>0.20779</cdr:y>
    </cdr:from>
    <cdr:to>
      <cdr:x>0.97248</cdr:x>
      <cdr:y>0.61039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320480" y="1152128"/>
          <a:ext cx="3312368" cy="2232248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5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5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200" b="1" dirty="0" smtClean="0">
              <a:ln>
                <a:solidFill>
                  <a:schemeClr val="tx2"/>
                </a:solidFill>
              </a:ln>
              <a:latin typeface="Times New Roman" pitchFamily="18" charset="0"/>
              <a:cs typeface="Times New Roman" pitchFamily="18" charset="0"/>
            </a:rPr>
            <a:t>Тарумовский муниципальный район</a:t>
          </a:r>
        </a:p>
        <a:p xmlns:a="http://schemas.openxmlformats.org/drawingml/2006/main">
          <a:pPr algn="ctr"/>
          <a:r>
            <a:rPr lang="ru-RU" sz="1200" b="1" dirty="0" smtClean="0">
              <a:ln>
                <a:solidFill>
                  <a:schemeClr val="tx2"/>
                </a:solidFill>
              </a:ln>
              <a:latin typeface="Times New Roman" pitchFamily="18" charset="0"/>
              <a:cs typeface="Times New Roman" pitchFamily="18" charset="0"/>
            </a:rPr>
            <a:t> расположен на плоскости, в северной</a:t>
          </a:r>
        </a:p>
        <a:p xmlns:a="http://schemas.openxmlformats.org/drawingml/2006/main">
          <a:pPr algn="ctr"/>
          <a:r>
            <a:rPr lang="ru-RU" sz="1200" b="1" dirty="0" smtClean="0">
              <a:ln>
                <a:solidFill>
                  <a:schemeClr val="tx2"/>
                </a:solidFill>
              </a:ln>
              <a:latin typeface="Times New Roman" pitchFamily="18" charset="0"/>
              <a:cs typeface="Times New Roman" pitchFamily="18" charset="0"/>
            </a:rPr>
            <a:t> части Республики и граничит:</a:t>
          </a:r>
        </a:p>
        <a:p xmlns:a="http://schemas.openxmlformats.org/drawingml/2006/main">
          <a:endParaRPr lang="ru-RU" sz="1200" dirty="0">
            <a:ln>
              <a:solidFill>
                <a:schemeClr val="tx2"/>
              </a:solidFill>
            </a:ln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buFont typeface="Wingdings" pitchFamily="2" charset="2"/>
            <a:buChar char="§"/>
          </a:pPr>
          <a:r>
            <a:rPr lang="ru-RU" sz="1200" b="1" dirty="0" smtClean="0">
              <a:ln>
                <a:solidFill>
                  <a:schemeClr val="tx2"/>
                </a:solidFill>
              </a:ln>
              <a:latin typeface="Times New Roman" pitchFamily="18" charset="0"/>
              <a:cs typeface="Times New Roman" pitchFamily="18" charset="0"/>
            </a:rPr>
            <a:t> На западе-с Ногайским районом;</a:t>
          </a:r>
        </a:p>
        <a:p xmlns:a="http://schemas.openxmlformats.org/drawingml/2006/main">
          <a:endParaRPr lang="ru-RU" sz="1200" b="1" dirty="0" smtClean="0">
            <a:ln>
              <a:solidFill>
                <a:schemeClr val="tx2"/>
              </a:solidFill>
            </a:ln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buFont typeface="Wingdings" pitchFamily="2" charset="2"/>
            <a:buChar char="§"/>
          </a:pPr>
          <a:r>
            <a:rPr lang="ru-RU" sz="1200" b="1" dirty="0" smtClean="0">
              <a:ln>
                <a:solidFill>
                  <a:schemeClr val="tx2"/>
                </a:solidFill>
              </a:ln>
              <a:latin typeface="Times New Roman" pitchFamily="18" charset="0"/>
              <a:cs typeface="Times New Roman" pitchFamily="18" charset="0"/>
            </a:rPr>
            <a:t> На юго-западе-с </a:t>
          </a:r>
          <a:r>
            <a:rPr lang="ru-RU" sz="1200" b="1" dirty="0" err="1" smtClean="0">
              <a:ln>
                <a:solidFill>
                  <a:schemeClr val="tx2"/>
                </a:solidFill>
              </a:ln>
              <a:latin typeface="Times New Roman" pitchFamily="18" charset="0"/>
              <a:cs typeface="Times New Roman" pitchFamily="18" charset="0"/>
            </a:rPr>
            <a:t>Кизлярским</a:t>
          </a:r>
          <a:r>
            <a:rPr lang="ru-RU" sz="1200" b="1" dirty="0" smtClean="0">
              <a:ln>
                <a:solidFill>
                  <a:schemeClr val="tx2"/>
                </a:solidFill>
              </a:ln>
              <a:latin typeface="Times New Roman" pitchFamily="18" charset="0"/>
              <a:cs typeface="Times New Roman" pitchFamily="18" charset="0"/>
            </a:rPr>
            <a:t> районом;</a:t>
          </a:r>
        </a:p>
        <a:p xmlns:a="http://schemas.openxmlformats.org/drawingml/2006/main">
          <a:endParaRPr lang="ru-RU" sz="1200" b="1" dirty="0" smtClean="0">
            <a:ln>
              <a:solidFill>
                <a:schemeClr val="tx2"/>
              </a:solidFill>
            </a:ln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buFont typeface="Wingdings" pitchFamily="2" charset="2"/>
            <a:buChar char="§"/>
          </a:pPr>
          <a:r>
            <a:rPr lang="ru-RU" sz="1200" b="1" dirty="0" smtClean="0">
              <a:ln>
                <a:solidFill>
                  <a:schemeClr val="tx2"/>
                </a:solidFill>
              </a:ln>
              <a:latin typeface="Times New Roman" pitchFamily="18" charset="0"/>
              <a:cs typeface="Times New Roman" pitchFamily="18" charset="0"/>
            </a:rPr>
            <a:t>На севере-с Республикой Калмыкия;</a:t>
          </a:r>
        </a:p>
        <a:p xmlns:a="http://schemas.openxmlformats.org/drawingml/2006/main">
          <a:pPr>
            <a:buFont typeface="Wingdings" pitchFamily="2" charset="2"/>
            <a:buChar char="§"/>
          </a:pPr>
          <a:endParaRPr lang="ru-RU" sz="1200" b="1" dirty="0">
            <a:ln>
              <a:solidFill>
                <a:schemeClr val="tx2"/>
              </a:solidFill>
            </a:ln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buFont typeface="Wingdings" pitchFamily="2" charset="2"/>
            <a:buChar char="§"/>
          </a:pPr>
          <a:r>
            <a:rPr lang="ru-RU" sz="1200" b="1" dirty="0" smtClean="0">
              <a:ln>
                <a:solidFill>
                  <a:schemeClr val="tx2"/>
                </a:solidFill>
              </a:ln>
              <a:latin typeface="Times New Roman" pitchFamily="18" charset="0"/>
              <a:cs typeface="Times New Roman" pitchFamily="18" charset="0"/>
            </a:rPr>
            <a:t>На юге-с Чеченской республикой</a:t>
          </a:r>
        </a:p>
        <a:p xmlns:a="http://schemas.openxmlformats.org/drawingml/2006/main">
          <a:pPr>
            <a:buFont typeface="Wingdings" pitchFamily="2" charset="2"/>
            <a:buChar char="§"/>
          </a:pPr>
          <a:endParaRPr lang="ru-RU" sz="1100" dirty="0"/>
        </a:p>
      </cdr:txBody>
    </cdr:sp>
  </cdr:relSizeAnchor>
  <cdr:relSizeAnchor xmlns:cdr="http://schemas.openxmlformats.org/drawingml/2006/chartDrawing">
    <cdr:from>
      <cdr:x>0.47706</cdr:x>
      <cdr:y>0.7013</cdr:y>
    </cdr:from>
    <cdr:to>
      <cdr:x>1</cdr:x>
      <cdr:y>0.94805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744416" y="3888432"/>
          <a:ext cx="4104456" cy="1368152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5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5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   </a:t>
          </a:r>
          <a:r>
            <a:rPr lang="ru-RU" sz="1400" b="1" dirty="0" smtClean="0">
              <a:ln>
                <a:solidFill>
                  <a:schemeClr val="tx2"/>
                </a:solidFill>
              </a:ln>
              <a:latin typeface="Times New Roman" pitchFamily="18" charset="0"/>
              <a:cs typeface="Times New Roman" pitchFamily="18" charset="0"/>
            </a:rPr>
            <a:t>Территория -3109 кв.км. или 6,2% от общей</a:t>
          </a:r>
        </a:p>
        <a:p xmlns:a="http://schemas.openxmlformats.org/drawingml/2006/main">
          <a:r>
            <a:rPr lang="ru-RU" sz="1400" b="1" dirty="0" smtClean="0">
              <a:ln>
                <a:solidFill>
                  <a:schemeClr val="tx2"/>
                </a:solidFill>
              </a:ln>
              <a:latin typeface="Times New Roman" pitchFamily="18" charset="0"/>
              <a:cs typeface="Times New Roman" pitchFamily="18" charset="0"/>
            </a:rPr>
            <a:t> площади Республики Дагестан.</a:t>
          </a:r>
        </a:p>
        <a:p xmlns:a="http://schemas.openxmlformats.org/drawingml/2006/main">
          <a:r>
            <a:rPr lang="ru-RU" sz="1400" b="1" dirty="0" smtClean="0">
              <a:ln>
                <a:solidFill>
                  <a:schemeClr val="tx2"/>
                </a:solidFill>
              </a:ln>
              <a:latin typeface="Times New Roman" pitchFamily="18" charset="0"/>
              <a:cs typeface="Times New Roman" pitchFamily="18" charset="0"/>
            </a:rPr>
            <a:t>   В настоящее время в состав МР «Тарумовский</a:t>
          </a:r>
        </a:p>
        <a:p xmlns:a="http://schemas.openxmlformats.org/drawingml/2006/main">
          <a:r>
            <a:rPr lang="ru-RU" sz="1400" b="1" dirty="0" smtClean="0">
              <a:ln>
                <a:solidFill>
                  <a:schemeClr val="tx2"/>
                </a:solidFill>
              </a:ln>
              <a:latin typeface="Times New Roman" pitchFamily="18" charset="0"/>
              <a:cs typeface="Times New Roman" pitchFamily="18" charset="0"/>
            </a:rPr>
            <a:t> район» входит 13 сельских поселений.</a:t>
          </a:r>
        </a:p>
        <a:p xmlns:a="http://schemas.openxmlformats.org/drawingml/2006/main">
          <a:r>
            <a:rPr lang="ru-RU" sz="1400" b="1" dirty="0" smtClean="0">
              <a:ln>
                <a:solidFill>
                  <a:schemeClr val="tx2"/>
                </a:solidFill>
              </a:ln>
              <a:latin typeface="Times New Roman" pitchFamily="18" charset="0"/>
              <a:cs typeface="Times New Roman" pitchFamily="18" charset="0"/>
            </a:rPr>
            <a:t>На территории района находятся 23 населенных</a:t>
          </a:r>
        </a:p>
        <a:p xmlns:a="http://schemas.openxmlformats.org/drawingml/2006/main">
          <a:r>
            <a:rPr lang="ru-RU" sz="1400" b="1" dirty="0" smtClean="0">
              <a:ln>
                <a:solidFill>
                  <a:schemeClr val="tx2"/>
                </a:solidFill>
              </a:ln>
              <a:latin typeface="Times New Roman" pitchFamily="18" charset="0"/>
              <a:cs typeface="Times New Roman" pitchFamily="18" charset="0"/>
            </a:rPr>
            <a:t> пунктов.</a:t>
          </a:r>
          <a:endParaRPr lang="ru-RU" sz="1400" b="1" dirty="0">
            <a:ln>
              <a:solidFill>
                <a:schemeClr val="tx2"/>
              </a:solidFill>
            </a:ln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74FC48-6621-43F9-ABFF-F459186EAEB3}" type="datetimeFigureOut">
              <a:rPr lang="ru-RU" smtClean="0"/>
              <a:pPr/>
              <a:t>18.09.2024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ED3983-96C2-442D-8C09-516D06B043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9853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18.09.2024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tarumovk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83568" y="548680"/>
            <a:ext cx="8127771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ИНВЕСТИЦИОННЫЙ ПРОФИЛЬ</a:t>
            </a:r>
            <a:endParaRPr lang="ru-RU" sz="4000" b="1" dirty="0">
              <a:ln w="1905"/>
              <a:solidFill>
                <a:schemeClr val="tx1">
                  <a:lumMod val="85000"/>
                  <a:lumOff val="1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2132856"/>
            <a:ext cx="82809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n w="1905"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МР«ТАРУМОВСКИЙ РАЙОН» РД</a:t>
            </a:r>
            <a:endParaRPr lang="ru-RU" sz="4000" b="1" dirty="0">
              <a:ln w="1905">
                <a:solidFill>
                  <a:schemeClr val="accent2">
                    <a:lumMod val="50000"/>
                  </a:schemeClr>
                </a:solidFill>
              </a:ln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99992" y="6237312"/>
            <a:ext cx="845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2024 Г.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образование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Тарумовском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районе функционируют:</a:t>
            </a:r>
          </a:p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- 18 общеобразовательных учреждений;</a:t>
            </a:r>
          </a:p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- 12 дошкольных образовательных учреждений;</a:t>
            </a:r>
          </a:p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- 1 учреждение дополнительного образования.</a:t>
            </a:r>
          </a:p>
          <a:p>
            <a:pPr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Численность учащихся образовательных учреждений составляет 5160 человек.</a:t>
            </a:r>
          </a:p>
          <a:p>
            <a:pPr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Численность детей в дошкольных образовательных учреждениях составляет 660 человек.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676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Государственные меры поддержки инвестиционной деятельности Республики Дагестан </a:t>
            </a: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льготы;</a:t>
            </a:r>
          </a:p>
          <a:p>
            <a:pPr algn="just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Субсидии и гранты;</a:t>
            </a:r>
          </a:p>
          <a:p>
            <a:pPr algn="just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Гарантии и поручительства для кредитования бизнеса АО «Корпорация МСП»;</a:t>
            </a:r>
          </a:p>
          <a:p>
            <a:pPr algn="just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Аренда земельного участка без процедуры торгов;</a:t>
            </a:r>
          </a:p>
          <a:p>
            <a:pPr algn="just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Льготный лизинг;</a:t>
            </a:r>
          </a:p>
          <a:p>
            <a:pPr algn="just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Сопровождение инвестиционных проектов «Агентством по предпринимательству и инвестициям Республики Дагестан».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54680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Добро пожаловать в </a:t>
            </a:r>
            <a:r>
              <a:rPr lang="ru-RU" b="1" dirty="0" err="1" smtClean="0"/>
              <a:t>тарумовский</a:t>
            </a:r>
            <a:r>
              <a:rPr lang="ru-RU" b="1" dirty="0" smtClean="0"/>
              <a:t> район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04800" y="1554162"/>
            <a:ext cx="3979168" cy="16588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Глава </a:t>
            </a:r>
            <a:r>
              <a:rPr lang="ru-RU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админитсрации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МР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Тарумовский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район» РД</a:t>
            </a:r>
          </a:p>
          <a:p>
            <a:pPr algn="ctr"/>
            <a:r>
              <a:rPr lang="ru-RU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Джамалов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Василий </a:t>
            </a:r>
            <a:r>
              <a:rPr lang="ru-RU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Абдурашидович</a:t>
            </a:r>
            <a:endPara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ел. 3-10-20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tarumrayon@e-dag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92079" y="1554162"/>
            <a:ext cx="3699520" cy="15677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главы администрации МР «</a:t>
            </a:r>
            <a:r>
              <a:rPr lang="ru-RU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Тарумовский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район» РД</a:t>
            </a:r>
          </a:p>
          <a:p>
            <a:pPr algn="ctr"/>
            <a:r>
              <a:rPr lang="ru-RU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Абдулазизов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Мурад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Магомедхабибович</a:t>
            </a:r>
            <a:endPara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тел.3-10-20  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tarumrayon@e-dag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65841" y="5013177"/>
            <a:ext cx="45719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04800" y="4296388"/>
            <a:ext cx="3979168" cy="1715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отдела экономики, прогнозирования и инвестиционной политики  администрации МР «</a:t>
            </a:r>
            <a:r>
              <a:rPr lang="ru-RU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Тарумовский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район» РД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Донская  Марина Анатольевна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тел.3-10-80 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maridonskaya_86@mail.ru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305157" y="4236734"/>
            <a:ext cx="3699520" cy="1774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отдела закупок, продаж, земельных и имущественных отношений администрации МР «</a:t>
            </a:r>
            <a:r>
              <a:rPr lang="ru-RU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Тарумовский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район»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Рябинина Наталья Николаевна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ел.3-10-20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tarumrayon@e-dag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7848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260648"/>
            <a:ext cx="8568952" cy="5150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  Уважаемые бизнесмены!</a:t>
            </a: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    Если Вас волнует судьба вашего бизнеса, Вы заинтересованы в финансовом и производственном росте, то вам необходим надежный партнер, который будет болеть за ваши успехи, так же как и Вы.</a:t>
            </a:r>
          </a:p>
          <a:p>
            <a:pPr algn="just"/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   Тарумовский район заинтересован в плодотворном, взаимовыгодном сотрудничестве и обеспечит самую благоприятную почву для реализации ваших инвестиционных проектов.  Наш район претендует на территорию номер один для инвестиций, на которой выгодно зарабатывать деньги. Мы ведем большую работу с инвесторами, и собственниками земель, для того, чтобы наладить взаимопонимание. Когда есть доверие, то, соответственно, приходит и успех в части создания новых проектов работающих на общее благо.</a:t>
            </a:r>
          </a:p>
          <a:p>
            <a:pPr algn="just"/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   Мы делаем все, чтобы настоящим и потенциальным инвесторам было выгодно и комфортно не' только работать, но и развиваться на нашей территории. Уже сегодня немало представителей крупного и малого бизнеса стали нашими партнерами и воплотили в жизнь ряд проектов, которые приносят прибыль.</a:t>
            </a:r>
          </a:p>
          <a:p>
            <a:pPr algn="just"/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                   Доверие и всесторонняя помощь бизнесу - наш девиз!</a:t>
            </a:r>
          </a:p>
          <a:p>
            <a:pPr algn="just"/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    Дорогие друзья, добро пожаловать на территорию устойчивого экономического развития - Тарумовский район!</a:t>
            </a:r>
          </a:p>
          <a:p>
            <a:pPr algn="just"/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Глава  МР  «Тарумовский район»  РД        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Джамалов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 Василий </a:t>
            </a:r>
            <a:r>
              <a:rPr lang="ru-RU" sz="1600" b="1" i="1" dirty="0" err="1" smtClean="0">
                <a:latin typeface="Times New Roman" pitchFamily="18" charset="0"/>
                <a:cs typeface="Times New Roman" pitchFamily="18" charset="0"/>
              </a:rPr>
              <a:t>Абдурашидович</a:t>
            </a:r>
            <a:endParaRPr lang="ru-RU" sz="16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683568" y="548680"/>
          <a:ext cx="7848872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ая прямоугольная выноска 4"/>
          <p:cNvSpPr/>
          <p:nvPr/>
        </p:nvSpPr>
        <p:spPr>
          <a:xfrm rot="10800000" flipV="1">
            <a:off x="467544" y="404664"/>
            <a:ext cx="7704856" cy="2448272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400" dirty="0" smtClean="0">
                <a:solidFill>
                  <a:schemeClr val="tx1"/>
                </a:solidFill>
              </a:rPr>
              <a:t>В климатическом отношении  территория Тарумовского района представляет собой сухую безводную полупустыню. Характерной особенностью климата является засушливость. Годовое количество осадков не превышает 300 мм. Среднегодовая температура не менее 10-11 °С, абсолютный максимум достигает + 42°С, абсолютный минимум снижается до - 33°С.Средняя температура самого теплого месяца превышает 25°С.Продолжительность безморозного периода составляет 180-210 дней. Летом и зимой преобладают ветры восточных направлений. По территории Тарумовского района протекает река Прорва, которая является крайним левым рукавом реки Терек, образующим его дельту. Поверхностные воды района представлены также реками Таловка, Средняя и </a:t>
            </a:r>
            <a:r>
              <a:rPr lang="ru-RU" sz="1400" dirty="0" err="1" smtClean="0">
                <a:solidFill>
                  <a:schemeClr val="tx1"/>
                </a:solidFill>
              </a:rPr>
              <a:t>Сулла-Чубутла</a:t>
            </a:r>
            <a:r>
              <a:rPr lang="ru-RU" sz="1400" dirty="0" smtClean="0">
                <a:solidFill>
                  <a:schemeClr val="tx1"/>
                </a:solidFill>
              </a:rPr>
              <a:t>. 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6" name="Скругленная прямоугольная выноска 5"/>
          <p:cNvSpPr/>
          <p:nvPr/>
        </p:nvSpPr>
        <p:spPr>
          <a:xfrm>
            <a:off x="395536" y="3933056"/>
            <a:ext cx="8208912" cy="2448272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Инвестиционный потенциал</a:t>
            </a:r>
          </a:p>
          <a:p>
            <a:pPr lvl="0"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Преимуществами Тарумовского района являются:</a:t>
            </a:r>
          </a:p>
          <a:p>
            <a:pPr lvl="0"/>
            <a:r>
              <a:rPr lang="ru-RU" sz="1400" dirty="0" smtClean="0">
                <a:solidFill>
                  <a:schemeClr val="tx1"/>
                </a:solidFill>
              </a:rPr>
              <a:t>- выгодное  географическое расположение;                                                                                                       - благоприятные экологические условия ;                                                                                                            - совершенствование нормативно-правовой базы, создания стабильных и прозрачных    условий для инвестирования;</a:t>
            </a:r>
          </a:p>
          <a:p>
            <a:pPr lvl="0"/>
            <a:r>
              <a:rPr lang="ru-RU" sz="1400" dirty="0" smtClean="0">
                <a:solidFill>
                  <a:schemeClr val="tx1"/>
                </a:solidFill>
              </a:rPr>
              <a:t>- развитие транспортной сети;</a:t>
            </a:r>
          </a:p>
          <a:p>
            <a:pPr lvl="0"/>
            <a:r>
              <a:rPr lang="ru-RU" sz="1400" dirty="0" smtClean="0">
                <a:solidFill>
                  <a:schemeClr val="tx1"/>
                </a:solidFill>
              </a:rPr>
              <a:t>- квалифицированные трудовые ресурсы;</a:t>
            </a:r>
          </a:p>
          <a:p>
            <a:pPr lvl="0"/>
            <a:r>
              <a:rPr lang="ru-RU" sz="1400" dirty="0" smtClean="0">
                <a:solidFill>
                  <a:schemeClr val="tx1"/>
                </a:solidFill>
              </a:rPr>
              <a:t>- наличие свободных земельных участков для создания производственных мощностей.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скругленными противолежащими углами 1"/>
          <p:cNvSpPr/>
          <p:nvPr/>
        </p:nvSpPr>
        <p:spPr>
          <a:xfrm>
            <a:off x="971600" y="908720"/>
            <a:ext cx="7560840" cy="4968552"/>
          </a:xfrm>
          <a:prstGeom prst="round2Diag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муниципальном районе  «Тарумовский район» РД утверждены документы стратегического планирования:</a:t>
            </a:r>
          </a:p>
          <a:p>
            <a:pPr algn="ctr"/>
            <a:endParaRPr lang="ru-RU" dirty="0" smtClean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Стратегия социально-экономического  развития МР «Тарумовский район» РД до 2030 года;</a:t>
            </a:r>
          </a:p>
          <a:p>
            <a:endParaRPr lang="ru-RU" dirty="0" smtClean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План мероприятий по реализации Стратегии социально-экономического развития МР «Тарумовский район» РД до 2030 года;</a:t>
            </a:r>
          </a:p>
          <a:p>
            <a:pPr>
              <a:buFont typeface="Wingdings" pitchFamily="2" charset="2"/>
              <a:buChar char="§"/>
            </a:pPr>
            <a:endParaRPr lang="ru-RU" dirty="0" smtClean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Инвестиционная стратегия МО «Тарумовский район»  до 2025 года;</a:t>
            </a:r>
          </a:p>
          <a:p>
            <a:endParaRPr lang="ru-RU" dirty="0" smtClean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Генеральный план;</a:t>
            </a:r>
          </a:p>
          <a:p>
            <a:endParaRPr lang="ru-RU" dirty="0" smtClean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Правила землепользования и застройки района.</a:t>
            </a:r>
          </a:p>
          <a:p>
            <a:pPr algn="ctr">
              <a:buFont typeface="Wingdings" pitchFamily="2" charset="2"/>
              <a:buChar char="§"/>
            </a:pP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_144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25252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Прямоугольник 7"/>
          <p:cNvSpPr/>
          <p:nvPr/>
        </p:nvSpPr>
        <p:spPr>
          <a:xfrm>
            <a:off x="467544" y="1556792"/>
            <a:ext cx="8280920" cy="4524315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solidFill>
              <a:srgbClr val="FF0000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softEdge rad="635000"/>
          </a:effectLst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Транспортная инфраструктура района представлена следующими видами транспорта: автомобильным, железнодорожным и трубопроводным. Общая протяженность автомобильных дорог составляет 541.3 км, в том числе: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Федерального значения – 216 км.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Республиканского значения – 73.4 км.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Общего пользования местного значения – 251,9 км.</a:t>
            </a:r>
          </a:p>
          <a:p>
            <a:r>
              <a:rPr lang="ru-RU" dirty="0" smtClean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   Внешние транспортно-экономические  связи  МР «Тарумовский район» РД с другими регионами осуществляются автомобильным  и железнодорожным транспортом. Железнодорожный транспорт представлен участком железных дорог общего пользования «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Кизляр-Олейниково</a:t>
            </a:r>
            <a:r>
              <a:rPr lang="ru-RU" dirty="0" smtClean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r>
              <a:rPr lang="ru-RU" dirty="0" smtClean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    Трубопроводный транспорт представлен магистральными газопроводами: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ГИС «</a:t>
            </a:r>
            <a:r>
              <a:rPr lang="ru-RU" dirty="0" err="1" smtClean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Кумли</a:t>
            </a:r>
            <a:r>
              <a:rPr lang="ru-RU" dirty="0" smtClean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»-границы с Астраханской областью;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Кизляр-Кочубей-линия магистрального газопровод;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ln>
                  <a:solidFill>
                    <a:srgbClr val="002060"/>
                  </a:solidFill>
                </a:ln>
                <a:latin typeface="Times New Roman" pitchFamily="18" charset="0"/>
                <a:cs typeface="Times New Roman" pitchFamily="18" charset="0"/>
              </a:rPr>
              <a:t>Участок магистрального нефтепровода: Махачкала-Кизляр-граница Ставропольского края.</a:t>
            </a:r>
          </a:p>
          <a:p>
            <a:pPr>
              <a:buFont typeface="Wingdings" pitchFamily="2" charset="2"/>
              <a:buChar char="§"/>
            </a:pPr>
            <a:endParaRPr lang="ru-RU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95736" y="692696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    </a:t>
            </a:r>
            <a:r>
              <a:rPr lang="ru-RU" dirty="0" smtClean="0">
                <a:ln>
                  <a:solidFill>
                    <a:srgbClr val="FF0000"/>
                  </a:solidFill>
                </a:ln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Транспортная        инфраструктура</a:t>
            </a:r>
            <a:endParaRPr lang="ru-RU" dirty="0">
              <a:ln>
                <a:solidFill>
                  <a:srgbClr val="FF0000"/>
                </a:solidFill>
              </a:ln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4TXf-bvBOM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15616" y="620688"/>
            <a:ext cx="7416824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Основные показатели социально-экономического развития</a:t>
            </a:r>
            <a:endParaRPr lang="ru-RU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179512" y="1340768"/>
          <a:ext cx="8784976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Сельское хозяйство</a:t>
            </a:r>
            <a:endParaRPr lang="ru-RU" dirty="0"/>
          </a:p>
        </p:txBody>
      </p:sp>
      <p:sp>
        <p:nvSpPr>
          <p:cNvPr id="2" name="Текст 1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algn="just"/>
            <a:r>
              <a:rPr lang="ru-RU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51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Агропромышленный комплекс имеет особое значение для экономики муниципального района «</a:t>
            </a:r>
            <a:r>
              <a:rPr lang="ru-RU" sz="51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Тарумовский</a:t>
            </a:r>
            <a:r>
              <a:rPr lang="ru-RU" sz="51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район» РД. В современных условиях большой вклад в производство сельскохозяйственной продукции вносят малые формы хозяйствования: 176 крестьянских (фермерских) хозяйств и 9274 личных подсобных хозяйств.</a:t>
            </a:r>
          </a:p>
          <a:p>
            <a:pPr algn="just"/>
            <a:r>
              <a:rPr lang="ru-RU" sz="5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1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Важной составляющей сельского хозяйства является животноводство. Удельный вес продукции отрасли составляет 2520 </a:t>
            </a:r>
            <a:r>
              <a:rPr lang="ru-RU" sz="51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млн.руб</a:t>
            </a:r>
            <a:r>
              <a:rPr lang="ru-RU" sz="51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или 59,9 % всей сельскохозяйственной продукции района.</a:t>
            </a:r>
          </a:p>
          <a:p>
            <a:pPr algn="just"/>
            <a:r>
              <a:rPr lang="ru-RU" sz="5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1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В отрасли животноводства преимущественно развито молочно-мясное скотоводство, овцеводство и птицеводство.</a:t>
            </a:r>
          </a:p>
          <a:p>
            <a:pPr algn="just"/>
            <a:r>
              <a:rPr lang="ru-RU" sz="5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1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Валовый сбор в отрасли растениеводства в 2023 году составил 1686 </a:t>
            </a:r>
            <a:r>
              <a:rPr lang="ru-RU" sz="51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млн.руб</a:t>
            </a:r>
            <a:r>
              <a:rPr lang="ru-RU" sz="51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или 40,1 % из общего объема продукции сельского хозяйства.</a:t>
            </a:r>
          </a:p>
          <a:p>
            <a:pPr algn="just"/>
            <a:r>
              <a:rPr lang="ru-RU" sz="5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1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Наиболее значимые продукты растениеводства в районе – зерновые, картофель, овощи, виноград, плоды и ягоды.</a:t>
            </a:r>
          </a:p>
          <a:p>
            <a:pPr algn="just"/>
            <a:r>
              <a:rPr lang="ru-RU" sz="3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</a:p>
          <a:p>
            <a:pPr algn="just"/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3823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1106760"/>
          </a:xfrm>
        </p:spPr>
        <p:txBody>
          <a:bodyPr/>
          <a:lstStyle/>
          <a:p>
            <a:pPr algn="ctr"/>
            <a:r>
              <a:rPr lang="ru-RU" b="1" dirty="0" smtClean="0"/>
              <a:t>Потребительский    рынок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5256584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В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Тарумовском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районе потребительский рынок представлен сетью торговых объектов по продаже продовольственных и непродовольственных товаров, основная доля которых приходится на субъекты малого и среднего предпринимательства.</a:t>
            </a:r>
          </a:p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Оборот розничной торговли составил 3065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млн.руб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На территории района осуществляют деятельность:</a:t>
            </a:r>
          </a:p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- 248 магазинов</a:t>
            </a:r>
          </a:p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- 14 аптек</a:t>
            </a:r>
          </a:p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- 49 кафе, ресторанов и банкетных залов</a:t>
            </a:r>
          </a:p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- 36 АЗС</a:t>
            </a:r>
          </a:p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- 54 объекта в сфере услуг (парикмахерские, ателье, СТО)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24393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1433</TotalTime>
  <Words>845</Words>
  <Application>Microsoft Office PowerPoint</Application>
  <PresentationFormat>Экран (4:3)</PresentationFormat>
  <Paragraphs>118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Calibri</vt:lpstr>
      <vt:lpstr>Franklin Gothic Book</vt:lpstr>
      <vt:lpstr>Franklin Gothic Medium</vt:lpstr>
      <vt:lpstr>Times New Roman</vt:lpstr>
      <vt:lpstr>Wingdings</vt:lpstr>
      <vt:lpstr>Wingdings 2</vt:lpstr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Сельское хозяйство</vt:lpstr>
      <vt:lpstr>Потребительский    рынок</vt:lpstr>
      <vt:lpstr>образование</vt:lpstr>
      <vt:lpstr>Государственные меры поддержки инвестиционной деятельности Республики Дагестан </vt:lpstr>
      <vt:lpstr>Добро пожаловать в тарумовский район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Юлия</cp:lastModifiedBy>
  <cp:revision>122</cp:revision>
  <dcterms:created xsi:type="dcterms:W3CDTF">2024-06-11T06:48:48Z</dcterms:created>
  <dcterms:modified xsi:type="dcterms:W3CDTF">2024-09-18T08:03:45Z</dcterms:modified>
</cp:coreProperties>
</file>