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413" r:id="rId10"/>
    <p:sldId id="409" r:id="rId11"/>
    <p:sldId id="412" r:id="rId12"/>
    <p:sldId id="411" r:id="rId13"/>
    <p:sldId id="410" r:id="rId14"/>
    <p:sldId id="401" r:id="rId15"/>
    <p:sldId id="408" r:id="rId16"/>
    <p:sldId id="402" r:id="rId17"/>
    <p:sldId id="403" r:id="rId18"/>
    <p:sldId id="404" r:id="rId19"/>
    <p:sldId id="406" r:id="rId20"/>
    <p:sldId id="397" r:id="rId21"/>
    <p:sldId id="374" r:id="rId22"/>
    <p:sldId id="396" r:id="rId23"/>
    <p:sldId id="390" r:id="rId24"/>
    <p:sldId id="395" r:id="rId25"/>
    <p:sldId id="388" r:id="rId26"/>
    <p:sldId id="387" r:id="rId27"/>
    <p:sldId id="334" r:id="rId28"/>
    <p:sldId id="414" r:id="rId2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413"/>
            <p14:sldId id="409"/>
            <p14:sldId id="412"/>
            <p14:sldId id="411"/>
            <p14:sldId id="410"/>
            <p14:sldId id="401"/>
            <p14:sldId id="408"/>
            <p14:sldId id="402"/>
            <p14:sldId id="403"/>
            <p14:sldId id="404"/>
            <p14:sldId id="406"/>
            <p14:sldId id="397"/>
            <p14:sldId id="374"/>
            <p14:sldId id="396"/>
            <p14:sldId id="390"/>
            <p14:sldId id="395"/>
            <p14:sldId id="388"/>
            <p14:sldId id="387"/>
            <p14:sldId id="334"/>
            <p14:sldId id="41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D1D1D1"/>
    <a:srgbClr val="4756A0"/>
    <a:srgbClr val="B1C1E4"/>
    <a:srgbClr val="B9B9B9"/>
    <a:srgbClr val="F1F1F1"/>
    <a:srgbClr val="A6A6A6"/>
    <a:srgbClr val="595959"/>
    <a:srgbClr val="FBFBFB"/>
    <a:srgbClr val="FCFC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3717" autoAdjust="0"/>
  </p:normalViewPr>
  <p:slideViewPr>
    <p:cSldViewPr snapToGrid="0">
      <p:cViewPr varScale="1">
        <p:scale>
          <a:sx n="79" d="100"/>
          <a:sy n="79" d="100"/>
        </p:scale>
        <p:origin x="-456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3120621387412211"/>
          <c:y val="9.0156754660335861E-2"/>
          <c:w val="0.41854047734500288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endParaRPr lang="en-US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3686</a:t>
                    </a:r>
                    <a:endParaRPr lang="en-US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13933</a:t>
                    </a:r>
                    <a:endParaRPr lang="en-US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собственность общественных и религиозных организаций (объединений)</c:v>
                </c:pt>
                <c:pt idx="1">
                  <c:v>государственная и муниципальная форма собственности</c:v>
                </c:pt>
                <c:pt idx="2">
                  <c:v>частная форма собственности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</c:v>
                </c:pt>
                <c:pt idx="1">
                  <c:v>106609</c:v>
                </c:pt>
                <c:pt idx="2">
                  <c:v>323932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7D-4BA5-B178-665161691FD0}"/>
            </c:ext>
          </c:extLst>
        </c:ser>
        <c:dLbls>
          <c:showVal val="1"/>
        </c:dLbls>
        <c:gapWidth val="182"/>
        <c:axId val="168280448"/>
        <c:axId val="168281984"/>
      </c:barChart>
      <c:catAx>
        <c:axId val="1682804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281984"/>
        <c:crosses val="autoZero"/>
        <c:auto val="1"/>
        <c:lblAlgn val="ctr"/>
        <c:lblOffset val="100"/>
      </c:catAx>
      <c:valAx>
        <c:axId val="1682819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6828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08.11.2024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80915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2184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6FF79C1-152E-6DD3-914F-0975F606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3440153-E37B-8928-C321-4FF7191F9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B100BCA-CCC8-C840-A107-7B63A6D37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BA88BC-B174-F26A-60B2-81DA885D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9126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1011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5668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34623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2716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2BEFCB3-F444-3464-6D78-5FDD8603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3CA8F6C-2725-BC6F-E221-3DEF1580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9C1BBA83-74B5-F137-A563-6ECC6ECEE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98D06B8-79DC-8D65-1F20-613335367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78932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651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16327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357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18345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9297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91841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359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5378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82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4265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0482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438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69DBB93-B757-138D-B134-2ED1B4D97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9747CA01-0EBC-EB1B-552C-CF6A5BC65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1CEB553-9204-3270-9127-1D0254F81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661B194-9608-E569-C7DD-6CE7A7FC9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895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8862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08.11.2024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svg"/><Relationship Id="rId5" Type="http://schemas.openxmlformats.org/officeDocument/2006/relationships/image" Target="../media/image32.png"/><Relationship Id="rId4" Type="http://schemas.openxmlformats.org/officeDocument/2006/relationships/image" Target="../media/image1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svg"/><Relationship Id="rId5" Type="http://schemas.openxmlformats.org/officeDocument/2006/relationships/image" Target="../media/image32.png"/><Relationship Id="rId4" Type="http://schemas.openxmlformats.org/officeDocument/2006/relationships/image" Target="../media/image1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1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sv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114.sv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38.png"/><Relationship Id="rId4" Type="http://schemas.openxmlformats.org/officeDocument/2006/relationships/image" Target="../media/image12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35.png"/><Relationship Id="rId10" Type="http://schemas.openxmlformats.org/officeDocument/2006/relationships/image" Target="../media/image137.svg"/><Relationship Id="rId4" Type="http://schemas.openxmlformats.org/officeDocument/2006/relationships/image" Target="../media/image133.sv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3" Type="http://schemas.openxmlformats.org/officeDocument/2006/relationships/slide" Target="slide4.xml"/><Relationship Id="rId21" Type="http://schemas.openxmlformats.org/officeDocument/2006/relationships/slide" Target="slide26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0.xml"/><Relationship Id="rId25" Type="http://schemas.openxmlformats.org/officeDocument/2006/relationships/image" Target="../media/image4.png"/><Relationship Id="rId2" Type="http://schemas.openxmlformats.org/officeDocument/2006/relationships/slide" Target="slide3.xml"/><Relationship Id="rId16" Type="http://schemas.openxmlformats.org/officeDocument/2006/relationships/slide" Target="slide19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24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23" Type="http://schemas.openxmlformats.org/officeDocument/2006/relationships/slide" Target="slide22.xml"/><Relationship Id="rId10" Type="http://schemas.openxmlformats.org/officeDocument/2006/relationships/slide" Target="slide11.xml"/><Relationship Id="rId19" Type="http://schemas.openxmlformats.org/officeDocument/2006/relationships/slide" Target="slide2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Relationship Id="rId22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4.png"/><Relationship Id="rId10" Type="http://schemas.openxmlformats.org/officeDocument/2006/relationships/image" Target="../media/image159.svg"/><Relationship Id="rId9" Type="http://schemas.openxmlformats.org/officeDocument/2006/relationships/image" Target="../media/image43.png"/><Relationship Id="rId14" Type="http://schemas.openxmlformats.org/officeDocument/2006/relationships/image" Target="../media/image16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3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31.png"/><Relationship Id="rId4" Type="http://schemas.openxmlformats.org/officeDocument/2006/relationships/image" Target="../media/image11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hyperlink" Target="https://krdag.ru/" TargetMode="Externa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hyperlink" Target="https://mb05.ru/" TargetMode="External"/><Relationship Id="rId10" Type="http://schemas.openxmlformats.org/officeDocument/2006/relationships/image" Target="../media/image49.png"/><Relationship Id="rId4" Type="http://schemas.openxmlformats.org/officeDocument/2006/relationships/hyperlink" Target="NULL" TargetMode="External"/><Relationship Id="rId9" Type="http://schemas.openxmlformats.org/officeDocument/2006/relationships/hyperlink" Target="https://fondpromrd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sv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18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sv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186.svg"/><Relationship Id="rId4" Type="http://schemas.openxmlformats.org/officeDocument/2006/relationships/image" Target="../media/image180.sv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196.svg"/><Relationship Id="rId3" Type="http://schemas.openxmlformats.org/officeDocument/2006/relationships/image" Target="../media/image57.png"/><Relationship Id="rId21" Type="http://schemas.openxmlformats.org/officeDocument/2006/relationships/image" Target="../media/image61.png"/><Relationship Id="rId7" Type="http://schemas.openxmlformats.org/officeDocument/2006/relationships/image" Target="../media/image35.png"/><Relationship Id="rId12" Type="http://schemas.openxmlformats.org/officeDocument/2006/relationships/image" Target="../media/image194.svg"/><Relationship Id="rId2" Type="http://schemas.openxmlformats.org/officeDocument/2006/relationships/notesSlide" Target="../notesSlides/notesSlide21.xml"/><Relationship Id="rId20" Type="http://schemas.openxmlformats.org/officeDocument/2006/relationships/image" Target="../media/image19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sv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26.svg"/><Relationship Id="rId19" Type="http://schemas.openxmlformats.org/officeDocument/2006/relationships/image" Target="../media/image40.png"/><Relationship Id="rId4" Type="http://schemas.openxmlformats.org/officeDocument/2006/relationships/image" Target="../media/image190.svg"/><Relationship Id="rId22" Type="http://schemas.openxmlformats.org/officeDocument/2006/relationships/image" Target="../media/image19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svg"/><Relationship Id="rId13" Type="http://schemas.openxmlformats.org/officeDocument/2006/relationships/image" Target="../media/image64.png"/><Relationship Id="rId18" Type="http://schemas.openxmlformats.org/officeDocument/2006/relationships/image" Target="../media/image1520.svg"/><Relationship Id="rId3" Type="http://schemas.openxmlformats.org/officeDocument/2006/relationships/image" Target="../media/image9.png"/><Relationship Id="rId12" Type="http://schemas.openxmlformats.org/officeDocument/2006/relationships/image" Target="../media/image152.svg"/><Relationship Id="rId17" Type="http://schemas.microsoft.com/office/2007/relationships/hdphoto" Target="../media/hdphoto6.wdp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3.png"/><Relationship Id="rId15" Type="http://schemas.openxmlformats.org/officeDocument/2006/relationships/image" Target="../media/image1500.svg"/><Relationship Id="rId10" Type="http://schemas.openxmlformats.org/officeDocument/2006/relationships/image" Target="../media/image150.svg"/><Relationship Id="rId19" Type="http://schemas.openxmlformats.org/officeDocument/2006/relationships/image" Target="../media/image3.jpeg"/><Relationship Id="rId9" Type="http://schemas.openxmlformats.org/officeDocument/2006/relationships/image" Target="../media/image62.png"/><Relationship Id="rId1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svg"/><Relationship Id="rId3" Type="http://schemas.openxmlformats.org/officeDocument/2006/relationships/image" Target="../media/image9.png"/><Relationship Id="rId12" Type="http://schemas.openxmlformats.org/officeDocument/2006/relationships/image" Target="../media/image152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10" Type="http://schemas.openxmlformats.org/officeDocument/2006/relationships/image" Target="../media/image150.sv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7" Type="http://schemas.openxmlformats.org/officeDocument/2006/relationships/image" Target="../media/image22.svg"/><Relationship Id="rId12" Type="http://schemas.openxmlformats.org/officeDocument/2006/relationships/image" Target="../media/image28.svg"/><Relationship Id="rId2" Type="http://schemas.openxmlformats.org/officeDocument/2006/relationships/image" Target="../media/image5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svg"/><Relationship Id="rId10" Type="http://schemas.openxmlformats.org/officeDocument/2006/relationships/image" Target="../media/image8.png"/><Relationship Id="rId19" Type="http://schemas.openxmlformats.org/officeDocument/2006/relationships/image" Target="../media/image35.sv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7.svg"/><Relationship Id="rId26" Type="http://schemas.microsoft.com/office/2007/relationships/hdphoto" Target="../media/hdphoto4.wdp"/><Relationship Id="rId3" Type="http://schemas.openxmlformats.org/officeDocument/2006/relationships/image" Target="../media/image13.png"/><Relationship Id="rId21" Type="http://schemas.openxmlformats.org/officeDocument/2006/relationships/image" Target="../media/image20.png"/><Relationship Id="rId7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16.png"/><Relationship Id="rId24" Type="http://schemas.microsoft.com/office/2007/relationships/hdphoto" Target="../media/hdphoto3.wdp"/><Relationship Id="rId5" Type="http://schemas.openxmlformats.org/officeDocument/2006/relationships/image" Target="../media/image14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image" Target="../media/image49.svg"/><Relationship Id="rId19" Type="http://schemas.openxmlformats.org/officeDocument/2006/relationships/image" Target="../media/image19.png"/><Relationship Id="rId4" Type="http://schemas.openxmlformats.org/officeDocument/2006/relationships/image" Target="../media/image43.svg"/><Relationship Id="rId14" Type="http://schemas.openxmlformats.org/officeDocument/2006/relationships/image" Target="../media/image53.sv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24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5" Type="http://schemas.openxmlformats.org/officeDocument/2006/relationships/image" Target="../media/image28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</a:t>
            </a:r>
            <a:r>
              <a:rPr lang="x-none" sz="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герб области</a:t>
            </a:r>
            <a:endParaRPr lang="x-none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1E7B6D3-E973-453C-A314-4DFA57FF2968}"/>
              </a:ext>
            </a:extLst>
          </p:cNvPr>
          <p:cNvSpPr txBox="1"/>
          <p:nvPr/>
        </p:nvSpPr>
        <p:spPr>
          <a:xfrm>
            <a:off x="627017" y="4946196"/>
            <a:ext cx="499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«ТАРУМОВСКИЙ РАЙОН» РД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2FF9B28-9C14-4A4D-95B1-34AAEB56F7A7}"/>
              </a:ext>
            </a:extLst>
          </p:cNvPr>
          <p:cNvSpPr txBox="1"/>
          <p:nvPr/>
        </p:nvSpPr>
        <p:spPr>
          <a:xfrm>
            <a:off x="627017" y="6485797"/>
            <a:ext cx="731788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подготовлен Отделом экономики, прогнозирования и инвестиционной политики администрации МР «</a:t>
            </a:r>
            <a:r>
              <a:rPr lang="ru-RU" sz="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570638" y="120024"/>
            <a:ext cx="2064976" cy="605927"/>
          </a:xfrm>
          <a:prstGeom prst="roundRect">
            <a:avLst>
              <a:gd name="adj" fmla="val 2746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Рисунок 23" descr="Picture backgroun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29" y="108139"/>
            <a:ext cx="632757" cy="6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tarumovka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34" y="1285028"/>
            <a:ext cx="5976664" cy="3672408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13" name="Рисунок 12" descr="gerb_tarumovskogo_rayona"/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073" y="2360005"/>
            <a:ext cx="2001786" cy="18521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ИНТЕРВЬЮ АДМИНИСТРАЦИИ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D3072D01-2D46-B54E-2C7A-8809E6CA9DBA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32D5C957-0713-A21A-D179-DFD33F07C758}"/>
              </a:ext>
            </a:extLst>
          </p:cNvPr>
          <p:cNvSpPr/>
          <p:nvPr/>
        </p:nvSpPr>
        <p:spPr>
          <a:xfrm>
            <a:off x="627016" y="2255994"/>
            <a:ext cx="4511814" cy="4252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коммуникации между представителями бизнеса                        и администрацией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района 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C588E20-AF3C-032D-DAAD-14AFA769212D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возможности инвестиционного уполномоченного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напрямую обратиться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 потенциальному инвестору 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="" xmlns:a16="http://schemas.microsoft.com/office/drawing/2014/main" id="{3FCC1223-7B74-B997-317B-D61EB1BC0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F8BEBAD2-D09C-C4AC-9A5E-47F8DDCD9DF5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Потребность в более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эффективной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поддержке со стороны Корпорации развития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Дагестана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C44D7B98-D6FF-CBE2-5539-FD144908A34A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кадров, нехватка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квалифицированных специалистов 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="" xmlns:a16="http://schemas.microsoft.com/office/drawing/2014/main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E6B4D0FC-EC46-8BB2-BEEE-F8A090BDDAB0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Своевременная отработка обращений представителей бизнеса, расширение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каналов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информирования предпринимателей о мерах поддержки 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2A2349C4-C93F-84C0-423A-1D9838FE5145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Составление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дорожной карты для инвесторов,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также активное информирование предпринимателей и инвесторов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преимуществах работы с инвестиционным уполномоченным 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76881567-E61B-5009-80D9-45ADC8C80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5BE55F86-A0F7-1A11-42D9-4BF67DE7A1A0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Самостоятельное выстраивание регулярных коммуникаций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интересующим проектам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4ECF1362-D6B1-FEA2-7BB3-30DABE372E72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в релокации специалистов из других населенных пунктов 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4114B68F-9187-DA4F-1C66-D3D12D2FD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657E9FD9-5681-1E9B-B8FE-4D0E92D3D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="" xmlns:a16="http://schemas.microsoft.com/office/drawing/2014/main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="" xmlns:a16="http://schemas.microsoft.com/office/drawing/2014/main" id="{C047CF2D-8863-AE61-6A11-D717D822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40991" y="648415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51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износ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энергоснабжения,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водоснабжения </a:t>
            </a: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платежеспособный спрос населения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мусороперерабатывающих и очистных комплексов в районе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собственных финансовых ресурсов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благоустройства в сельской местности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обеспеченность жителей объектами социальной инфраструктуры</a:t>
            </a: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57096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Низкая инвестиционная привлекательность региона</a:t>
            </a: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 потери квалифицированных трудовых ресурсов</a:t>
            </a: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Отрицательное миграционное сальдо</a:t>
            </a: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Несовершенство внешней и внутренней торговой политики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Сложная геополитическая ситуация, которая не позволяет в полной мере развивать экономические и торговые отношения с другими регионами </a:t>
            </a:r>
            <a:endParaRPr lang="ru-RU" sz="600" b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Значительный вклад торгового комплекса в экономику района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инвестиционной привлекательности ряда отраслей района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активность руководства района и административных органов на местах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развития социально-инновационного комплекса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увеличения рабочих мест, обеспечение стабильной заработной платы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налаженного транспортного сообщения с соседними республиками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Законодательная поддержка развития социальной сферы на республиканском уровне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57096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позиций на Республиканском рынке за счет увеличения доли животноводческой, растениеводческой и рыбной продукций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государственных и региональных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программах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социально-экономическому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развитию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социальной инфраструктуры и инженерного обустройства территорий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собираемости налогов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спрос на качественную и экологически чистую продукцию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инструментов государственно-частного партнерства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финансовых услуг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4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70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067BD9-D533-C2EB-AB7A-A348FA5B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4DA641C-28F7-AB07-AC73-CF823DE9E202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проектов в отраслях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водоснабжения, водоотведения, транспортировки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хранения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Низкое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качество услуг ЖКХ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процент ветхого и </a:t>
            </a:r>
            <a:r>
              <a:rPr kumimoji="0" lang="ru-RU" sz="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аварийного жилья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32A19E09-8A8B-DF05-07FF-D66C1A234E89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привлечением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инвесторов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Особое внимание со стороны государства на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экологию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46A99C7-7A99-FCE4-1D0F-343C8433EACB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новых программ и инвестиционных проектов для привлечения финансовых ресурсов в район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отрасли сельского хозяйства за счёт строительства </a:t>
            </a:r>
            <a:r>
              <a:rPr lang="ru-RU" sz="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рисоперерабатывающего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цеха, убойного цеха,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животноводческих ферм, тепличных хозяйств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Переработка выращенной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сельскохозяйственной продукции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потенциала использования сельскохозяйственных земель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FAD8916E-368D-C1E9-883C-F3D286685D8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91DFD07D-00AC-6382-7B25-1647B5D63A0A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услуги транспортировки и хранения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Строительство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предприятий по переработке продукции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Дальнейшее развитие отраслей сельского хозяйства за счёт вовлечение               в оборот неиспользуемых земель сельскохозяйственного назначения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емонт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сетей электроснабжения,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водоснабжение и водоотведения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A3E4A380-3D99-7562-0E36-6B77F76BA079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2ECBFE-30DE-A3AE-E1A8-8944EEE898E9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БКГ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ЭФФЕКТЫ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993246EC-7893-7BC9-255A-047933E1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E4F5974F-0D4E-4490-E136-D0312A004893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1AA1CA8E-723C-384E-46F3-B5D4BB9DD07F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0C357DF1-1CCE-CCA9-85BF-5B28E30AA7DB}"/>
              </a:ext>
            </a:extLst>
          </p:cNvPr>
          <p:cNvSpPr/>
          <p:nvPr/>
        </p:nvSpPr>
        <p:spPr>
          <a:xfrm>
            <a:off x="627018" y="163628"/>
            <a:ext cx="93321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БКГ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4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88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КОНТЕНТ-АНАЛИЗ СОЦИАЛЬНЬ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СЕТЕЙ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Низкое качество жилищно-коммунальных услуг, высокий износ коммунальных сетей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81E8849A-1800-23CB-F996-3D8C17AB8429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Загрязнение окружающей среды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="" xmlns:a16="http://schemas.microsoft.com/office/drawing/2014/main" id="{B454AB6E-B4B5-BED1-BCA8-ED08047E0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FE3A1F18-C8FD-662B-51A3-107A6752E754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социальных учреждениях МР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6FF04C89-2E8D-D35E-E091-1CBE585E9E1D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зимнее время дороги не соответствуют требованиям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="" xmlns:a16="http://schemas.microsoft.com/office/drawing/2014/main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3D89FA1C-E56D-0734-E4B3-1C3105105AF9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региональными властями по увеличению нормативов вывоза мусора, установка дополнительных мусорных урн, проведение субботников                            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1559A64C-940D-910B-D7DC-DA4EA600BD15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со стороны администрации в релокации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квалифицированных работников из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3E84339A-1D2E-CD19-437A-044A78023A7F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нормативов уборки снега и увеличение рейдов специализированных организаций снегоочистительнои дорожной техники 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85462B39-EF11-EA46-289D-5EBB43E6F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="" xmlns:a16="http://schemas.microsoft.com/office/drawing/2014/main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="" xmlns:a16="http://schemas.microsoft.com/office/drawing/2014/main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дорожного покрытия в некоторых частях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                                        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т.ч. отсутствие освещения)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="" xmlns:a16="http://schemas.microsoft.com/office/drawing/2014/main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40991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6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ПРОБЛЕМЫ,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ПРЕПЯТСТВУЮЩИЕ РАЗВИТИЮ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="" xmlns:a16="http://schemas.microsoft.com/office/drawing/2014/main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сетей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электроснабжения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="" xmlns:a16="http://schemas.microsoft.com/office/drawing/2014/main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 в </a:t>
            </a: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социальных </a:t>
            </a:r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учреждениях </a:t>
            </a: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района</a:t>
            </a:r>
            <a:endParaRPr kumimoji="0" lang="x-none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="" xmlns:a16="http://schemas.microsoft.com/office/drawing/2014/main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x-non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="" xmlns:a16="http://schemas.microsoft.com/office/drawing/2014/main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="" xmlns:a16="http://schemas.microsoft.com/office/drawing/2014/main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="" xmlns:a16="http://schemas.microsoft.com/office/drawing/2014/main" id="{866BCB57-B8E4-574B-9073-E87633F936EE}"/>
              </a:ext>
            </a:extLst>
          </p:cNvPr>
          <p:cNvSpPr/>
          <p:nvPr/>
        </p:nvSpPr>
        <p:spPr>
          <a:xfrm>
            <a:off x="5344034" y="547400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крупные города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="" xmlns:a16="http://schemas.microsoft.com/office/drawing/2014/main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="" xmlns:a16="http://schemas.microsoft.com/office/drawing/2014/main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администрацией </a:t>
            </a:r>
            <a:r>
              <a:rPr kumimoji="0" lang="ru-RU" sz="7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 </a:t>
            </a:r>
            <a:endParaRPr kumimoji="0" lang="ru-RU" sz="7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т.ч. необходима регулярная рассылка информации о мерах поддержки                      со стороны администрации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4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93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91685A8-F7C3-F2BF-A0EF-3322004B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902F0FF8-D7BC-5A90-66F8-7107F873E6F7}"/>
              </a:ext>
            </a:extLst>
          </p:cNvPr>
          <p:cNvSpPr/>
          <p:nvPr/>
        </p:nvSpPr>
        <p:spPr>
          <a:xfrm>
            <a:off x="677815" y="1994602"/>
            <a:ext cx="8574135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B60799F1-804E-364B-47D8-EDF6921D55E8}"/>
              </a:ext>
            </a:extLst>
          </p:cNvPr>
          <p:cNvSpPr/>
          <p:nvPr/>
        </p:nvSpPr>
        <p:spPr>
          <a:xfrm>
            <a:off x="652414" y="1391189"/>
            <a:ext cx="8599536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801194-F58F-7977-B5EA-4F2AA6D97899}"/>
              </a:ext>
            </a:extLst>
          </p:cNvPr>
          <p:cNvSpPr txBox="1"/>
          <p:nvPr/>
        </p:nvSpPr>
        <p:spPr>
          <a:xfrm>
            <a:off x="652414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ТОП-ДЕЙСТВИЯ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МР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543EF462-B3DD-138C-ECBD-CF021C82966A}"/>
              </a:ext>
            </a:extLst>
          </p:cNvPr>
          <p:cNvSpPr/>
          <p:nvPr/>
        </p:nvSpPr>
        <p:spPr>
          <a:xfrm>
            <a:off x="627017" y="163628"/>
            <a:ext cx="182121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EFA8711-2121-28E9-9943-5434821F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9796552C-74FE-ED3B-7943-D91A8138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5110655"/>
              </p:ext>
            </p:extLst>
          </p:nvPr>
        </p:nvGraphicFramePr>
        <p:xfrm>
          <a:off x="652414" y="1381733"/>
          <a:ext cx="8599536" cy="48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519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4028017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</a:tblGrid>
              <a:tr h="761313"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АДМИНИСТРАЦИИ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автомобильных дорог местного значения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жителей района и предпринимателей 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предстоящих дорожных работах по улучшению дорожно-транспортной инфраструктуры</a:t>
                      </a:r>
                      <a:r>
                        <a:rPr lang="ru-RU" sz="7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МР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3042328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Нивелирование угрозы выбора инвестором другого муниципального образования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буклетов и других информационных материалов для презентации сильных сторон и возможностей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 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 потенциальными инвесторами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43367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каналов информирования: модернизация сайта, использование профильных ресурсов для информирования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площадках, публикация рекламных и иных материалов                  на популярных интернет-ресурсах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7028609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Кадровые проблемы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совместно с ЦЗН в</a:t>
                      </a:r>
                      <a:r>
                        <a:rPr lang="ru-RU" sz="7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Тарумовском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районе встреч, семинаров 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мастер-классов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школьниками для популяризации рабочих специальностей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релокации работников из других населенных пунктов </a:t>
                      </a: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5506195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сельского хозяйства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инвесторов</a:t>
                      </a:r>
                      <a:r>
                        <a:rPr lang="ru-RU" sz="7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сфере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развития сельского</a:t>
                      </a:r>
                      <a:r>
                        <a:rPr lang="ru-RU" sz="7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хозяйства (растениеводство и животноводство)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</a:t>
                      </a:r>
                      <a:r>
                        <a:rPr lang="ru-RU" sz="7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инструментов государственно-частного партнерства</a:t>
                      </a:r>
                      <a:endParaRPr lang="ru-RU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0584461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предпринимательства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Регулярная рассылка информации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мерах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государственной</a:t>
                      </a:r>
                      <a:r>
                        <a:rPr lang="ru-RU" sz="7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региональной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поддержки малому бизнесу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1837612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Активная работа с </a:t>
                      </a:r>
                      <a:r>
                        <a:rPr lang="ru-RU" sz="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Агентством по предпринимательству и инвестициям по инвестиционной деятельности и поддержке МСП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2548349"/>
                  </a:ext>
                </a:extLst>
              </a:tr>
            </a:tbl>
          </a:graphicData>
        </a:graphic>
      </p:graphicFrame>
      <p:pic>
        <p:nvPicPr>
          <p:cNvPr id="12" name="Рисунок 11" descr="Щит со сплошной заливкой">
            <a:extLst>
              <a:ext uri="{FF2B5EF4-FFF2-40B4-BE49-F238E27FC236}">
                <a16:creationId xmlns="" xmlns:a16="http://schemas.microsoft.com/office/drawing/2014/main" id="{E30D36B0-2FC1-76F1-1183-CBEA4971E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52" y="3249000"/>
            <a:ext cx="360000" cy="360000"/>
          </a:xfrm>
          <a:prstGeom prst="rect">
            <a:avLst/>
          </a:prstGeom>
        </p:spPr>
      </p:pic>
      <p:pic>
        <p:nvPicPr>
          <p:cNvPr id="13" name="Рисунок 12" descr="Указатель со сплошной заливкой">
            <a:extLst>
              <a:ext uri="{FF2B5EF4-FFF2-40B4-BE49-F238E27FC236}">
                <a16:creationId xmlns="" xmlns:a16="http://schemas.microsoft.com/office/drawing/2014/main" id="{EC0A4811-76DB-27F1-F5DB-286340BCD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61" y="2399144"/>
            <a:ext cx="360000" cy="360000"/>
          </a:xfrm>
          <a:prstGeom prst="rect">
            <a:avLst/>
          </a:prstGeom>
        </p:spPr>
      </p:pic>
      <p:pic>
        <p:nvPicPr>
          <p:cNvPr id="14" name="Рисунок 13" descr="Портфель со сплошной заливкой">
            <a:extLst>
              <a:ext uri="{FF2B5EF4-FFF2-40B4-BE49-F238E27FC236}">
                <a16:creationId xmlns="" xmlns:a16="http://schemas.microsoft.com/office/drawing/2014/main" id="{28B91FD6-9663-B8E1-51F5-BE4E4F3AB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252" y="5704765"/>
            <a:ext cx="360000" cy="360000"/>
          </a:xfrm>
          <a:prstGeom prst="rect">
            <a:avLst/>
          </a:prstGeom>
        </p:spPr>
      </p:pic>
      <p:pic>
        <p:nvPicPr>
          <p:cNvPr id="15" name="Рисунок 14" descr="Отменить подписку со сплошной заливкой">
            <a:extLst>
              <a:ext uri="{FF2B5EF4-FFF2-40B4-BE49-F238E27FC236}">
                <a16:creationId xmlns="" xmlns:a16="http://schemas.microsoft.com/office/drawing/2014/main" id="{00D33911-5205-12C3-2F51-5E9A779E98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8395" y="4066250"/>
            <a:ext cx="360000" cy="360000"/>
          </a:xfrm>
          <a:prstGeom prst="rect">
            <a:avLst/>
          </a:prstGeom>
        </p:spPr>
      </p:pic>
      <p:pic>
        <p:nvPicPr>
          <p:cNvPr id="16" name="Рисунок 15" descr="Камера со сплошной заливкой">
            <a:extLst>
              <a:ext uri="{FF2B5EF4-FFF2-40B4-BE49-F238E27FC236}">
                <a16:creationId xmlns="" xmlns:a16="http://schemas.microsoft.com/office/drawing/2014/main" id="{9DF8632B-D878-E41E-A5A6-AD86220689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3252" y="4890405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4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3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504997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02823" y="1032214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ОРГАНИЗАЦИИ И ИП РАЙОНА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7239991"/>
              </p:ext>
            </p:extLst>
          </p:nvPr>
        </p:nvGraphicFramePr>
        <p:xfrm>
          <a:off x="578643" y="1009029"/>
          <a:ext cx="9160578" cy="546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246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51246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9043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9043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892000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2023 ГОД</a:t>
                      </a:r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40472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ИП,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Абакаров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Даниял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Абдуллабекович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Торговая база «Араба»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розничная в неспециализированных магазинах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ИП, Алиханов Магомед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Курбаналиевич</a:t>
                      </a:r>
                      <a:endParaRPr lang="ru-RU" sz="900" b="1" i="0" spc="-1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Хозмаг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Торговля</a:t>
                      </a:r>
                      <a:r>
                        <a:rPr lang="ru-RU" sz="9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оптовая прочими бытовыми товарами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35617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kern="1200" spc="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ИП, магазин «Импульс»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и розничная,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преимущественно пищевыми продуктами, включая напитки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49325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kern="1200" spc="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ИП, выпечка «Искушение»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мучных кондитерских изделий, тортов и пирожных недлительного хранения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38767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ИП, Магомедов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Абдулазиз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Гайдарович</a:t>
                      </a:r>
                      <a:endParaRPr lang="ru-RU" sz="900" b="1" i="0" spc="-1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Аптека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агентов, специализирующихся на оптовой торговле фармацевтической продукцией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482407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ИП, Аптека МФС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агентов, специализирующихся на оптовой торговле фармацевтической продукцией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459432"/>
                  </a:ext>
                </a:extLst>
              </a:tr>
              <a:tr h="40086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«Кавказ»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Выращивание продукции растениеводства, разведение сельскохозяйственных животных для производства животноводческих продуктов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0183076"/>
                  </a:ext>
                </a:extLst>
              </a:tr>
              <a:tr h="39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«21 Век»</a:t>
                      </a:r>
                      <a:endParaRPr lang="x-none" sz="900" b="1" i="0" spc="-1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latin typeface="Arial Narrow" panose="020B050602020203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Выращивание</a:t>
                      </a:r>
                      <a:r>
                        <a:rPr lang="ru-RU" sz="9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продукции растениеводства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085752"/>
                  </a:ext>
                </a:extLst>
              </a:tr>
              <a:tr h="371802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«Шанс»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Выращивание продукции растениеводства, разведение сельскохозяйственных животных для производства животноводческих продуктов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124,2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355084"/>
                  </a:ext>
                </a:extLst>
              </a:tr>
              <a:tr h="31508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«Здоровье»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Разведение сельскохозяйственных животных для производства животноводческой продукции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1837612"/>
                  </a:ext>
                </a:extLst>
              </a:tr>
              <a:tr h="51139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Намус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Разведение</a:t>
                      </a:r>
                      <a:r>
                        <a:rPr lang="ru-RU" sz="9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животноводства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129178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4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5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C02EF7BD-C028-6329-5305-8F88F1AC95F6}"/>
              </a:ext>
            </a:extLst>
          </p:cNvPr>
          <p:cNvSpPr/>
          <p:nvPr/>
        </p:nvSpPr>
        <p:spPr>
          <a:xfrm>
            <a:off x="621447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just"/>
            <a:r>
              <a:rPr lang="ru-RU" sz="700" b="1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мпортозамещение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семян</a:t>
            </a:r>
          </a:p>
          <a:p>
            <a:pPr algn="just"/>
            <a:r>
              <a:rPr lang="ru-RU" sz="700" b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зерновых на рынке Республики</a:t>
            </a:r>
          </a:p>
          <a:p>
            <a:pPr algn="just"/>
            <a:r>
              <a:rPr kumimoji="0" lang="ru-RU" sz="7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Чипирование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животных</a:t>
            </a:r>
          </a:p>
          <a:p>
            <a:pPr algn="just"/>
            <a:r>
              <a:rPr lang="ru-RU" sz="700" b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информационно-аналитической системы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племенных ресурсов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9CD9B1A4-5B87-CACD-4C89-1F5A2879F8A7}"/>
              </a:ext>
            </a:extLst>
          </p:cNvPr>
          <p:cNvSpPr/>
          <p:nvPr/>
        </p:nvSpPr>
        <p:spPr>
          <a:xfrm>
            <a:off x="2954593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just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сестороннее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предпринимательства</a:t>
            </a:r>
            <a:endParaRPr lang="x-none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451F4428-9FCA-5063-D656-8F80EF03FD67}"/>
              </a:ext>
            </a:extLst>
          </p:cNvPr>
          <p:cNvSpPr/>
          <p:nvPr/>
        </p:nvSpPr>
        <p:spPr>
          <a:xfrm>
            <a:off x="2954593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just"/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логистических центров, рост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спроса на услуги доставки, а также на грузоперевозки и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складирование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just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овышение производства сельскохозяйственной продукции</a:t>
            </a:r>
            <a:endParaRPr lang="x-none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E4CA7EB7-C354-EF11-6D62-CF3433AAF3E7}"/>
              </a:ext>
            </a:extLst>
          </p:cNvPr>
          <p:cNvSpPr/>
          <p:nvPr/>
        </p:nvSpPr>
        <p:spPr>
          <a:xfrm>
            <a:off x="5287739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just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популярности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района,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увеличение интереса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трудоспособного населения к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в местных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предприятиях и организациях</a:t>
            </a:r>
            <a:endParaRPr lang="x-none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39C3BFB0-AC8C-DC51-95F1-FC5B2E117CFA}"/>
              </a:ext>
            </a:extLst>
          </p:cNvPr>
          <p:cNvSpPr/>
          <p:nvPr/>
        </p:nvSpPr>
        <p:spPr>
          <a:xfrm>
            <a:off x="5287739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just"/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от логистических услуг, увеличение спроса на качественную дорожно-транспортную инфраструктуру</a:t>
            </a:r>
            <a:endParaRPr lang="x-none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5E94A2F5-2793-E16F-26F2-58AAB470AE7B}"/>
              </a:ext>
            </a:extLst>
          </p:cNvPr>
          <p:cNvSpPr/>
          <p:nvPr/>
        </p:nvSpPr>
        <p:spPr>
          <a:xfrm>
            <a:off x="7620885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лучшение налогового климата 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предпринимательской деятельности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756A0"/>
              </a:buClr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5A205FB9-C2AC-0FA9-A12E-99D0E94D43CB}"/>
              </a:ext>
            </a:extLst>
          </p:cNvPr>
          <p:cNvSpPr/>
          <p:nvPr/>
        </p:nvSpPr>
        <p:spPr>
          <a:xfrm>
            <a:off x="7620885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логистических путей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рынков сбыта местных 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товаропроизводителей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инвестиционной привлекательности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0B159CCD-8DCC-35D9-D343-F8D7980C00D8}"/>
              </a:ext>
            </a:extLst>
          </p:cNvPr>
          <p:cNvSpPr/>
          <p:nvPr/>
        </p:nvSpPr>
        <p:spPr>
          <a:xfrm>
            <a:off x="621447" y="330815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АДМИНИСТРАТИВНАЯ</a:t>
            </a: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СОПУСТВУЮЩИЕ ДОПОЛНИТЕЛЬНЫЕ УСЛУГИ</a:t>
            </a:r>
          </a:p>
          <a:p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  <a:endParaRPr lang="x-none" sz="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8EA64575-B412-1ABF-E226-D9E08A3F70D2}"/>
              </a:ext>
            </a:extLst>
          </p:cNvPr>
          <p:cNvSpPr/>
          <p:nvPr/>
        </p:nvSpPr>
        <p:spPr>
          <a:xfrm>
            <a:off x="621447" y="435190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ТРАНСПОРТРОВКА </a:t>
            </a:r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ХРАНЕНИЯ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="" xmlns:a16="http://schemas.microsoft.com/office/drawing/2014/main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="" xmlns:a16="http://schemas.microsoft.com/office/drawing/2014/main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3583385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="" xmlns:a16="http://schemas.microsoft.com/office/drawing/2014/main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270" y="4558553"/>
            <a:ext cx="360000" cy="3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93635" y="648415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6"/>
            <a:ext cx="9136387" cy="3924049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РЕАЛИЗУЕММЫЕ ИНВЕСТИЦИОННЫЕ ПРОЕКТЫ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2836566"/>
              </p:ext>
            </p:extLst>
          </p:nvPr>
        </p:nvGraphicFramePr>
        <p:xfrm>
          <a:off x="627015" y="1376761"/>
          <a:ext cx="9136390" cy="4504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1077458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76151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«21 Век»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</a:t>
                      </a:r>
                      <a:r>
                        <a:rPr lang="ru-RU" sz="9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рисоперерабатывающего</a:t>
                      </a:r>
                      <a:r>
                        <a:rPr lang="ru-RU" sz="9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цеха</a:t>
                      </a:r>
                      <a:r>
                        <a:rPr lang="ru-RU" sz="9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9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с.Юрковка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76151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«Кавказ»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рисового цеха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9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с.Карабаглы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76151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СПОК «Союз»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убойного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цеха в с.А.-Невское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380755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«Кавказ»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птицефабрики в </a:t>
                      </a:r>
                      <a:r>
                        <a:rPr lang="ru-RU" sz="900" b="0" i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с.Калиновка</a:t>
                      </a: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38075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7956864"/>
                  </a:ext>
                </a:extLst>
              </a:tr>
              <a:tr h="380755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404337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4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6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041D042B-3B53-D8B6-B4DC-E053370D7C6B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x-non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CB5D2CC5-5135-0057-EAB2-D6909D185EC2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МЕДИЦИНА</a:t>
            </a: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94B40483-324B-CDF9-5457-8B58D46D878F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13238D4C-D3CA-3C40-9E20-F77BB5E78E3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x-none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="" xmlns:a16="http://schemas.microsoft.com/office/drawing/2014/main" id="{3B229075-F001-5284-9486-1B571DB05AE7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39F97C97-8F87-4D15-DD0F-74FDCD782132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337F781C-DC1B-0C6C-6FC9-D556840BFDCD}"/>
              </a:ext>
            </a:extLst>
          </p:cNvPr>
          <p:cNvSpPr/>
          <p:nvPr/>
        </p:nvSpPr>
        <p:spPr>
          <a:xfrm>
            <a:off x="2954593" y="2269714"/>
            <a:ext cx="2196000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a16="http://schemas.microsoft.com/office/drawing/2014/main" id="{6AE1CBD3-7EE8-EDB1-211F-63CB82334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53399" y="2397281"/>
            <a:ext cx="360000" cy="360000"/>
          </a:xfrm>
          <a:prstGeom prst="rect">
            <a:avLst/>
          </a:prstGeom>
        </p:spPr>
      </p:pic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3EB81144-74B3-A3ED-2E67-D01C2E3D9989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НИШИ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="" xmlns:a16="http://schemas.microsoft.com/office/drawing/2014/main" id="{70EFE74E-CFED-EF9E-4E2B-C173DB5DF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80976" y="2397281"/>
            <a:ext cx="360000" cy="360000"/>
          </a:xfrm>
          <a:prstGeom prst="rect">
            <a:avLst/>
          </a:prstGeom>
        </p:spPr>
      </p:pic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="" xmlns:a16="http://schemas.microsoft.com/office/drawing/2014/main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02986" y="2397281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="" xmlns:a16="http://schemas.microsoft.com/office/drawing/2014/main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24995" y="2397281"/>
            <a:ext cx="360000" cy="3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D46129F-8145-0BA3-6ADE-B0F0649B9EA3}"/>
              </a:ext>
            </a:extLst>
          </p:cNvPr>
          <p:cNvSpPr txBox="1"/>
          <p:nvPr/>
        </p:nvSpPr>
        <p:spPr>
          <a:xfrm>
            <a:off x="825399" y="2889210"/>
            <a:ext cx="1900383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Современный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медицинский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en-US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Центр для детей                             с особенностями развития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Многопрофильный детский центр с широким спектром услуг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Образовательно-развлекательный центр          для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Стоматологический центр 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345CBD2-909E-A10E-31BD-6D04FACA9677}"/>
              </a:ext>
            </a:extLst>
          </p:cNvPr>
          <p:cNvSpPr txBox="1"/>
          <p:nvPr/>
        </p:nvSpPr>
        <p:spPr>
          <a:xfrm>
            <a:off x="3147408" y="2889210"/>
            <a:ext cx="1900383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парк</a:t>
            </a: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центр для предприятий малого          и микробизнеса</a:t>
            </a: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                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для производственных предприятий</a:t>
            </a: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Компания, оказывающая консультационную поддержку предприятиям: помощь в получении грантов, проработке проектов, поиске инвестиционных ниш и пр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Организация, оказывающая строительные услуги и материалы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36545CB-8A76-A6A7-72FB-255EE557C593}"/>
              </a:ext>
            </a:extLst>
          </p:cNvPr>
          <p:cNvSpPr txBox="1"/>
          <p:nvPr/>
        </p:nvSpPr>
        <p:spPr>
          <a:xfrm>
            <a:off x="5469033" y="2889210"/>
            <a:ext cx="1900383" cy="263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           по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переработке сельскохозяйственной продукции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крупного распределительного/ логистического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Открытие </a:t>
            </a:r>
            <a:r>
              <a:rPr lang="ru-RU" sz="9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рисрперерабатывающего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цеха 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современной теплицы на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гидропонном оборудовании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современного убойного цеха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DCC2DF-5EF1-D88D-3BB7-59FF7AF74F4E}"/>
              </a:ext>
            </a:extLst>
          </p:cNvPr>
          <p:cNvSpPr txBox="1"/>
          <p:nvPr/>
        </p:nvSpPr>
        <p:spPr>
          <a:xfrm>
            <a:off x="7819818" y="2889210"/>
            <a:ext cx="1900383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агропромышленного комплекса (растениеводство и животноводство)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перерабатывающего цеха для сельскохозяйственной продукции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птицефабрики</a:t>
            </a: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животноводческого комплекса для разведения племенного поголовья</a:t>
            </a: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Строительство </a:t>
            </a:r>
            <a:r>
              <a:rPr lang="ru-RU" sz="9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рисоперерабатывающего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цеха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4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5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1703545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  <a:extLst>
              <a:ext uri="{FF2B5EF4-FFF2-40B4-BE49-F238E27FC236}">
                <a16:creationId xmlns="" xmlns:a16="http://schemas.microsoft.com/office/drawing/2014/main" id="{DD96DA17-C3E8-B4A8-5FEE-D24D66394911}"/>
              </a:ext>
            </a:extLst>
          </p:cNvPr>
          <p:cNvSpPr/>
          <p:nvPr/>
        </p:nvSpPr>
        <p:spPr>
          <a:xfrm>
            <a:off x="2371394" y="1632123"/>
            <a:ext cx="669207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4F8B28C6-1651-9980-1E5F-C6B458F2F1A1}"/>
              </a:ext>
            </a:extLst>
          </p:cNvPr>
          <p:cNvSpPr/>
          <p:nvPr/>
        </p:nvSpPr>
        <p:spPr>
          <a:xfrm>
            <a:off x="3097637" y="1642153"/>
            <a:ext cx="1239688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 </a:t>
            </a:r>
          </a:p>
        </p:txBody>
      </p:sp>
      <p:sp>
        <p:nvSpPr>
          <p:cNvPr id="17" name="Скругленный прямоугольник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2187652-9E54-DF69-5FDA-30A4E7B8072F}"/>
              </a:ext>
            </a:extLst>
          </p:cNvPr>
          <p:cNvSpPr/>
          <p:nvPr/>
        </p:nvSpPr>
        <p:spPr>
          <a:xfrm>
            <a:off x="4394361" y="1632123"/>
            <a:ext cx="1776066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6391797" y="1621366"/>
            <a:ext cx="2148361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626295" y="2010845"/>
            <a:ext cx="1703546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11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63522826-007D-01A3-BD9A-211B308E4E21}"/>
              </a:ext>
            </a:extLst>
          </p:cNvPr>
          <p:cNvSpPr/>
          <p:nvPr/>
        </p:nvSpPr>
        <p:spPr>
          <a:xfrm>
            <a:off x="2429132" y="2010845"/>
            <a:ext cx="1127373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БКГ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3655797" y="2010845"/>
            <a:ext cx="2126438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сетей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2F83141-206C-9DF3-A2A1-1138F01FB8EF}"/>
              </a:ext>
            </a:extLst>
          </p:cNvPr>
          <p:cNvSpPr/>
          <p:nvPr/>
        </p:nvSpPr>
        <p:spPr>
          <a:xfrm>
            <a:off x="5881527" y="2010845"/>
            <a:ext cx="1870702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896C2D5-EFB8-282D-5DC6-1BA4FA8FA03C}"/>
              </a:ext>
            </a:extLst>
          </p:cNvPr>
          <p:cNvSpPr/>
          <p:nvPr/>
        </p:nvSpPr>
        <p:spPr>
          <a:xfrm>
            <a:off x="7799974" y="2010845"/>
            <a:ext cx="1980022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9CB1A23-A8E5-A885-CE49-DE27A6210219}"/>
              </a:ext>
            </a:extLst>
          </p:cNvPr>
          <p:cNvSpPr/>
          <p:nvPr/>
        </p:nvSpPr>
        <p:spPr>
          <a:xfrm>
            <a:off x="626294" y="2366452"/>
            <a:ext cx="2471343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предприятия, организации                      и ИП района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E42F679-B67E-2B36-9053-A009E24085BE}"/>
              </a:ext>
            </a:extLst>
          </p:cNvPr>
          <p:cNvSpPr/>
          <p:nvPr/>
        </p:nvSpPr>
        <p:spPr>
          <a:xfrm>
            <a:off x="5510542" y="2392215"/>
            <a:ext cx="2738112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E53BF86-1510-F8F5-9329-DC7C0BBD49F9}"/>
              </a:ext>
            </a:extLst>
          </p:cNvPr>
          <p:cNvSpPr/>
          <p:nvPr/>
        </p:nvSpPr>
        <p:spPr>
          <a:xfrm>
            <a:off x="608380" y="2733951"/>
            <a:ext cx="1841976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323669C7-2326-A142-CBA6-D9335D6EB948}"/>
              </a:ext>
            </a:extLst>
          </p:cNvPr>
          <p:cNvSpPr/>
          <p:nvPr/>
        </p:nvSpPr>
        <p:spPr>
          <a:xfrm>
            <a:off x="2716307" y="2747191"/>
            <a:ext cx="2696452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идеи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30167278-D764-DCFC-2F5E-16D4076AD1D6}"/>
              </a:ext>
            </a:extLst>
          </p:cNvPr>
          <p:cNvSpPr/>
          <p:nvPr/>
        </p:nvSpPr>
        <p:spPr>
          <a:xfrm>
            <a:off x="5624052" y="2730147"/>
            <a:ext cx="1946586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626295" y="3124655"/>
            <a:ext cx="2291718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20" action="ppaction://hlinksldjump"/>
            <a:extLst>
              <a:ext uri="{FF2B5EF4-FFF2-40B4-BE49-F238E27FC236}">
                <a16:creationId xmlns="" xmlns:a16="http://schemas.microsoft.com/office/drawing/2014/main" id="{9C10948B-9597-D731-360F-BF2BC1F5DD42}"/>
              </a:ext>
            </a:extLst>
          </p:cNvPr>
          <p:cNvSpPr/>
          <p:nvPr/>
        </p:nvSpPr>
        <p:spPr>
          <a:xfrm>
            <a:off x="6072915" y="3124655"/>
            <a:ext cx="3693902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hlinkClick r:id="rId21" action="ppaction://hlinksldjump"/>
            <a:extLst>
              <a:ext uri="{FF2B5EF4-FFF2-40B4-BE49-F238E27FC236}">
                <a16:creationId xmlns="" xmlns:a16="http://schemas.microsoft.com/office/drawing/2014/main" id="{07ED793E-60D3-7110-D466-58E4E8ECE384}"/>
              </a:ext>
            </a:extLst>
          </p:cNvPr>
          <p:cNvSpPr/>
          <p:nvPr/>
        </p:nvSpPr>
        <p:spPr>
          <a:xfrm>
            <a:off x="626294" y="3505987"/>
            <a:ext cx="1615591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22" action="ppaction://hlinksldjump"/>
            <a:extLst>
              <a:ext uri="{FF2B5EF4-FFF2-40B4-BE49-F238E27FC236}">
                <a16:creationId xmlns="" xmlns:a16="http://schemas.microsoft.com/office/drawing/2014/main" id="{47CB25E6-C738-DA08-23FB-0FEDD7D0C73A}"/>
              </a:ext>
            </a:extLst>
          </p:cNvPr>
          <p:cNvSpPr/>
          <p:nvPr/>
        </p:nvSpPr>
        <p:spPr>
          <a:xfrm>
            <a:off x="2329840" y="3513357"/>
            <a:ext cx="980605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hlinkClick r:id="" action="ppaction://noaction"/>
            <a:extLst>
              <a:ext uri="{FF2B5EF4-FFF2-40B4-BE49-F238E27FC236}">
                <a16:creationId xmlns="" xmlns:a16="http://schemas.microsoft.com/office/drawing/2014/main" id="{20F99971-D33B-3B10-6865-F7DD040B7BFD}"/>
              </a:ext>
            </a:extLst>
          </p:cNvPr>
          <p:cNvSpPr/>
          <p:nvPr/>
        </p:nvSpPr>
        <p:spPr>
          <a:xfrm>
            <a:off x="3398400" y="3513357"/>
            <a:ext cx="1151731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hlinkClick r:id="" action="ppaction://noaction"/>
            <a:extLst>
              <a:ext uri="{FF2B5EF4-FFF2-40B4-BE49-F238E27FC236}">
                <a16:creationId xmlns="" xmlns:a16="http://schemas.microsoft.com/office/drawing/2014/main" id="{746F36A0-F46C-5E8C-2C05-CC75481F2D66}"/>
              </a:ext>
            </a:extLst>
          </p:cNvPr>
          <p:cNvSpPr/>
          <p:nvPr/>
        </p:nvSpPr>
        <p:spPr>
          <a:xfrm>
            <a:off x="4638086" y="3509973"/>
            <a:ext cx="1744913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hlinkClick r:id="" action="ppaction://noaction"/>
            <a:extLst>
              <a:ext uri="{FF2B5EF4-FFF2-40B4-BE49-F238E27FC236}">
                <a16:creationId xmlns="" xmlns:a16="http://schemas.microsoft.com/office/drawing/2014/main" id="{215A5C00-A6ED-D713-CB2D-4E74F2712BBF}"/>
              </a:ext>
            </a:extLst>
          </p:cNvPr>
          <p:cNvSpPr/>
          <p:nvPr/>
        </p:nvSpPr>
        <p:spPr>
          <a:xfrm>
            <a:off x="8499855" y="3509973"/>
            <a:ext cx="1266961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hlinkClick r:id="" action="ppaction://noaction"/>
            <a:extLst>
              <a:ext uri="{FF2B5EF4-FFF2-40B4-BE49-F238E27FC236}">
                <a16:creationId xmlns="" xmlns:a16="http://schemas.microsoft.com/office/drawing/2014/main" id="{FE88E413-F6A8-3703-A8DA-8A1FC8D94A1C}"/>
              </a:ext>
            </a:extLst>
          </p:cNvPr>
          <p:cNvSpPr/>
          <p:nvPr/>
        </p:nvSpPr>
        <p:spPr>
          <a:xfrm>
            <a:off x="1492623" y="3852539"/>
            <a:ext cx="1694329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hlinkClick r:id="" action="ppaction://noaction"/>
            <a:extLst>
              <a:ext uri="{FF2B5EF4-FFF2-40B4-BE49-F238E27FC236}">
                <a16:creationId xmlns="" xmlns:a16="http://schemas.microsoft.com/office/drawing/2014/main" id="{B22060BD-0659-5DA3-652D-FDD80C7D6AFD}"/>
              </a:ext>
            </a:extLst>
          </p:cNvPr>
          <p:cNvSpPr/>
          <p:nvPr/>
        </p:nvSpPr>
        <p:spPr>
          <a:xfrm>
            <a:off x="6470954" y="3513357"/>
            <a:ext cx="1940945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23" action="ppaction://hlinksldjump"/>
            <a:extLst>
              <a:ext uri="{FF2B5EF4-FFF2-40B4-BE49-F238E27FC236}">
                <a16:creationId xmlns="" xmlns:a16="http://schemas.microsoft.com/office/drawing/2014/main" id="{2029B849-BBFE-D583-1092-C2F3C544AF93}"/>
              </a:ext>
            </a:extLst>
          </p:cNvPr>
          <p:cNvSpPr/>
          <p:nvPr/>
        </p:nvSpPr>
        <p:spPr>
          <a:xfrm>
            <a:off x="7819321" y="2773707"/>
            <a:ext cx="1816293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795F0490-A705-4B6C-7CFA-B866052CC901}"/>
              </a:ext>
            </a:extLst>
          </p:cNvPr>
          <p:cNvSpPr/>
          <p:nvPr/>
        </p:nvSpPr>
        <p:spPr>
          <a:xfrm>
            <a:off x="3310445" y="2397796"/>
            <a:ext cx="1841976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пециализация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и тренды развития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1E7B6D3-E973-453C-A314-4DFA57FF2968}"/>
              </a:ext>
            </a:extLst>
          </p:cNvPr>
          <p:cNvSpPr txBox="1"/>
          <p:nvPr/>
        </p:nvSpPr>
        <p:spPr>
          <a:xfrm>
            <a:off x="627016" y="4901864"/>
            <a:ext cx="499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«ТАРУМОВСКИЙ РАЙОН» РД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2FF9B28-9C14-4A4D-95B1-34AAEB56F7A7}"/>
              </a:ext>
            </a:extLst>
          </p:cNvPr>
          <p:cNvSpPr txBox="1"/>
          <p:nvPr/>
        </p:nvSpPr>
        <p:spPr>
          <a:xfrm>
            <a:off x="627017" y="6513045"/>
            <a:ext cx="731788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подготовлен Отделом экономики, прогнозирования и инвестиционной политики администрации МР «</a:t>
            </a:r>
            <a:r>
              <a:rPr lang="ru-RU" sz="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="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570638" y="120024"/>
            <a:ext cx="2064976" cy="605927"/>
          </a:xfrm>
          <a:prstGeom prst="roundRect">
            <a:avLst>
              <a:gd name="adj" fmla="val 2746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Рисунок 51" descr="Picture background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29" y="108139"/>
            <a:ext cx="632757" cy="6178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Скругленный прямоугольник 52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3040603" y="3111538"/>
            <a:ext cx="2909722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еры господдержки, министерства и ведомства оказывающих поддержку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hlinkClick r:id="" action="ppaction://noaction"/>
            <a:extLst>
              <a:ext uri="{FF2B5EF4-FFF2-40B4-BE49-F238E27FC236}">
                <a16:creationId xmlns="" xmlns:a16="http://schemas.microsoft.com/office/drawing/2014/main" id="{FE88E413-F6A8-3703-A8DA-8A1FC8D94A1C}"/>
              </a:ext>
            </a:extLst>
          </p:cNvPr>
          <p:cNvSpPr/>
          <p:nvPr/>
        </p:nvSpPr>
        <p:spPr>
          <a:xfrm flipH="1">
            <a:off x="4914898" y="3869741"/>
            <a:ext cx="1808630" cy="2712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F56D0F4-A5B6-1C1E-A091-A3BC5477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FF374-9DAD-11C5-A21A-6166FFF3142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ИДЕИ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3A628E0-1FA8-8DF7-BCE7-711E71EE2DC8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идеи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D560722E-0E41-32C5-464B-42B383BE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="" xmlns:a16="http://schemas.microsoft.com/office/drawing/2014/main" id="{E8AC4634-C891-5BA3-4F18-69226FC76CB0}"/>
              </a:ext>
            </a:extLst>
          </p:cNvPr>
          <p:cNvSpPr/>
          <p:nvPr/>
        </p:nvSpPr>
        <p:spPr>
          <a:xfrm>
            <a:off x="2953904" y="2291009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="" xmlns:a16="http://schemas.microsoft.com/office/drawing/2014/main" id="{2F469805-2E86-C98A-D7D7-FE25AC6EFEE1}"/>
              </a:ext>
            </a:extLst>
          </p:cNvPr>
          <p:cNvSpPr/>
          <p:nvPr/>
        </p:nvSpPr>
        <p:spPr>
          <a:xfrm>
            <a:off x="627017" y="1401546"/>
            <a:ext cx="1709998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="" xmlns:a16="http://schemas.microsoft.com/office/drawing/2014/main" id="{1D6FB60F-0ADC-31D8-AF21-50DB4A871927}"/>
              </a:ext>
            </a:extLst>
          </p:cNvPr>
          <p:cNvSpPr/>
          <p:nvPr/>
        </p:nvSpPr>
        <p:spPr>
          <a:xfrm>
            <a:off x="2956662" y="1390367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ПОТЕНЦИАЛЬНЫЙ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ИНВЕСТОР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="" xmlns:a16="http://schemas.microsoft.com/office/drawing/2014/main" id="{D25CF176-A231-C630-A7BD-E728AA3445B1}"/>
              </a:ext>
            </a:extLst>
          </p:cNvPr>
          <p:cNvSpPr/>
          <p:nvPr/>
        </p:nvSpPr>
        <p:spPr>
          <a:xfrm>
            <a:off x="5286855" y="1391989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ПОТЕНЦИАЛЬНЫЕ ПАРТНЁРЫ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="" xmlns:a16="http://schemas.microsoft.com/office/drawing/2014/main" id="{B8E0A112-FCD6-AFEE-D5C6-E0C8ADA75C2D}"/>
              </a:ext>
            </a:extLst>
          </p:cNvPr>
          <p:cNvSpPr/>
          <p:nvPr/>
        </p:nvSpPr>
        <p:spPr>
          <a:xfrm>
            <a:off x="7564453" y="1392473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B1C1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ПРОГРАММЫ ПОДДЕРЖКИ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B1C1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0" name="Скругленный прямоугольник 1059">
            <a:extLst>
              <a:ext uri="{FF2B5EF4-FFF2-40B4-BE49-F238E27FC236}">
                <a16:creationId xmlns="" xmlns:a16="http://schemas.microsoft.com/office/drawing/2014/main" id="{48DFEDCE-D77B-96B4-B701-E19AA8A8875F}"/>
              </a:ext>
            </a:extLst>
          </p:cNvPr>
          <p:cNvSpPr/>
          <p:nvPr/>
        </p:nvSpPr>
        <p:spPr>
          <a:xfrm>
            <a:off x="2960929" y="3118597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2" name="Скругленный прямоугольник 1061">
            <a:extLst>
              <a:ext uri="{FF2B5EF4-FFF2-40B4-BE49-F238E27FC236}">
                <a16:creationId xmlns="" xmlns:a16="http://schemas.microsoft.com/office/drawing/2014/main" id="{CCBC5074-24AC-C263-A59B-607D7E1E4169}"/>
              </a:ext>
            </a:extLst>
          </p:cNvPr>
          <p:cNvSpPr/>
          <p:nvPr/>
        </p:nvSpPr>
        <p:spPr>
          <a:xfrm>
            <a:off x="2960929" y="3934372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3" name="Скругленный прямоугольник 1062">
            <a:extLst>
              <a:ext uri="{FF2B5EF4-FFF2-40B4-BE49-F238E27FC236}">
                <a16:creationId xmlns="" xmlns:a16="http://schemas.microsoft.com/office/drawing/2014/main" id="{CB3B74B1-02E1-B140-B8EB-35E44FC72F52}"/>
              </a:ext>
            </a:extLst>
          </p:cNvPr>
          <p:cNvSpPr/>
          <p:nvPr/>
        </p:nvSpPr>
        <p:spPr>
          <a:xfrm>
            <a:off x="2960929" y="4780518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" name="Скругленный прямоугольник 1063">
            <a:extLst>
              <a:ext uri="{FF2B5EF4-FFF2-40B4-BE49-F238E27FC236}">
                <a16:creationId xmlns="" xmlns:a16="http://schemas.microsoft.com/office/drawing/2014/main" id="{A046A4FB-FF21-3D24-DEB8-4A2C4E2424AF}"/>
              </a:ext>
            </a:extLst>
          </p:cNvPr>
          <p:cNvSpPr/>
          <p:nvPr/>
        </p:nvSpPr>
        <p:spPr>
          <a:xfrm>
            <a:off x="2960929" y="5593871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5" name="Скругленный прямоугольник 1064">
            <a:extLst>
              <a:ext uri="{FF2B5EF4-FFF2-40B4-BE49-F238E27FC236}">
                <a16:creationId xmlns="" xmlns:a16="http://schemas.microsoft.com/office/drawing/2014/main" id="{CAF6A63F-3643-5C49-2AAB-B22C099F1C5E}"/>
              </a:ext>
            </a:extLst>
          </p:cNvPr>
          <p:cNvSpPr/>
          <p:nvPr/>
        </p:nvSpPr>
        <p:spPr>
          <a:xfrm>
            <a:off x="626999" y="2284489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СОВРЕМЕННЫЙ МЕДИЦИНСКИЙ ЦЕНТР          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7" name="Скругленный прямоугольник 1066">
            <a:extLst>
              <a:ext uri="{FF2B5EF4-FFF2-40B4-BE49-F238E27FC236}">
                <a16:creationId xmlns="" xmlns:a16="http://schemas.microsoft.com/office/drawing/2014/main" id="{00047959-B51F-992A-6F71-7FECD72CE3ED}"/>
              </a:ext>
            </a:extLst>
          </p:cNvPr>
          <p:cNvSpPr/>
          <p:nvPr/>
        </p:nvSpPr>
        <p:spPr>
          <a:xfrm>
            <a:off x="626999" y="3111835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lvl="0">
              <a:defRPr/>
            </a:pPr>
            <a:r>
              <a:rPr lang="ru-RU" sz="800" b="1" noProof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образовательного центра для детей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8" name="Скругленный прямоугольник 1067">
            <a:extLst>
              <a:ext uri="{FF2B5EF4-FFF2-40B4-BE49-F238E27FC236}">
                <a16:creationId xmlns="" xmlns:a16="http://schemas.microsoft.com/office/drawing/2014/main" id="{74021D3F-0CB3-10C6-B455-8D29DA257261}"/>
              </a:ext>
            </a:extLst>
          </p:cNvPr>
          <p:cNvSpPr/>
          <p:nvPr/>
        </p:nvSpPr>
        <p:spPr>
          <a:xfrm>
            <a:off x="626999" y="3939181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buClr>
                <a:srgbClr val="4756A0"/>
              </a:buClr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           по переработке сельскохозяйственной продукции</a:t>
            </a:r>
          </a:p>
        </p:txBody>
      </p:sp>
      <p:sp>
        <p:nvSpPr>
          <p:cNvPr id="1069" name="Скругленный прямоугольник 1068">
            <a:extLst>
              <a:ext uri="{FF2B5EF4-FFF2-40B4-BE49-F238E27FC236}">
                <a16:creationId xmlns="" xmlns:a16="http://schemas.microsoft.com/office/drawing/2014/main" id="{33F9D213-3AE4-069D-C130-8CE546DAD6AA}"/>
              </a:ext>
            </a:extLst>
          </p:cNvPr>
          <p:cNvSpPr/>
          <p:nvPr/>
        </p:nvSpPr>
        <p:spPr>
          <a:xfrm>
            <a:off x="626999" y="4766527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АГРОПРОМЫШЛЕННОГО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0" name="Скругленный прямоугольник 1069">
            <a:extLst>
              <a:ext uri="{FF2B5EF4-FFF2-40B4-BE49-F238E27FC236}">
                <a16:creationId xmlns="" xmlns:a16="http://schemas.microsoft.com/office/drawing/2014/main" id="{4AB32954-5C91-9CB7-05A7-0C7541517590}"/>
              </a:ext>
            </a:extLst>
          </p:cNvPr>
          <p:cNvSpPr/>
          <p:nvPr/>
        </p:nvSpPr>
        <p:spPr>
          <a:xfrm>
            <a:off x="626999" y="5593871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buClr>
                <a:srgbClr val="4756A0"/>
              </a:buClr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           по переработке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риса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8" name="Скругленный прямоугольник 1077">
            <a:extLst>
              <a:ext uri="{FF2B5EF4-FFF2-40B4-BE49-F238E27FC236}">
                <a16:creationId xmlns="" xmlns:a16="http://schemas.microsoft.com/office/drawing/2014/main" id="{5DF3B361-B941-181A-5527-328202E9E5E5}"/>
              </a:ext>
            </a:extLst>
          </p:cNvPr>
          <p:cNvSpPr/>
          <p:nvPr/>
        </p:nvSpPr>
        <p:spPr>
          <a:xfrm>
            <a:off x="5280809" y="2282018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9" name="Скругленный прямоугольник 1078">
            <a:extLst>
              <a:ext uri="{FF2B5EF4-FFF2-40B4-BE49-F238E27FC236}">
                <a16:creationId xmlns="" xmlns:a16="http://schemas.microsoft.com/office/drawing/2014/main" id="{4CA8B01C-1FB3-9FD9-B5B8-C6BEBA8B8E87}"/>
              </a:ext>
            </a:extLst>
          </p:cNvPr>
          <p:cNvSpPr/>
          <p:nvPr/>
        </p:nvSpPr>
        <p:spPr>
          <a:xfrm>
            <a:off x="5325461" y="3119534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0" name="Скругленный прямоугольник 1079">
            <a:extLst>
              <a:ext uri="{FF2B5EF4-FFF2-40B4-BE49-F238E27FC236}">
                <a16:creationId xmlns="" xmlns:a16="http://schemas.microsoft.com/office/drawing/2014/main" id="{862198B3-868E-FEAD-80DF-7971609D3B1D}"/>
              </a:ext>
            </a:extLst>
          </p:cNvPr>
          <p:cNvSpPr/>
          <p:nvPr/>
        </p:nvSpPr>
        <p:spPr>
          <a:xfrm>
            <a:off x="5325461" y="3953966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1" name="Скругленный прямоугольник 1080">
            <a:extLst>
              <a:ext uri="{FF2B5EF4-FFF2-40B4-BE49-F238E27FC236}">
                <a16:creationId xmlns="" xmlns:a16="http://schemas.microsoft.com/office/drawing/2014/main" id="{483E1A5E-B34B-C694-F2C0-DEF5055518FE}"/>
              </a:ext>
            </a:extLst>
          </p:cNvPr>
          <p:cNvSpPr/>
          <p:nvPr/>
        </p:nvSpPr>
        <p:spPr>
          <a:xfrm>
            <a:off x="5325461" y="4780518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2" name="Скругленный прямоугольник 1081">
            <a:extLst>
              <a:ext uri="{FF2B5EF4-FFF2-40B4-BE49-F238E27FC236}">
                <a16:creationId xmlns="" xmlns:a16="http://schemas.microsoft.com/office/drawing/2014/main" id="{91621C0B-B4FE-D093-2088-9EAA08C37289}"/>
              </a:ext>
            </a:extLst>
          </p:cNvPr>
          <p:cNvSpPr/>
          <p:nvPr/>
        </p:nvSpPr>
        <p:spPr>
          <a:xfrm>
            <a:off x="5325461" y="5609261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4" name="Скругленный прямоугольник 1083">
            <a:extLst>
              <a:ext uri="{FF2B5EF4-FFF2-40B4-BE49-F238E27FC236}">
                <a16:creationId xmlns="" xmlns:a16="http://schemas.microsoft.com/office/drawing/2014/main" id="{9DBEF0F3-1DBE-69FE-01D5-B857A72CB501}"/>
              </a:ext>
            </a:extLst>
          </p:cNvPr>
          <p:cNvSpPr/>
          <p:nvPr/>
        </p:nvSpPr>
        <p:spPr>
          <a:xfrm>
            <a:off x="7564453" y="2267873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РЕСПУБЛИКИ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5" name="Скругленный прямоугольник 1084">
            <a:extLst>
              <a:ext uri="{FF2B5EF4-FFF2-40B4-BE49-F238E27FC236}">
                <a16:creationId xmlns="" xmlns:a16="http://schemas.microsoft.com/office/drawing/2014/main" id="{555D7646-A082-AD4A-070A-04026B196827}"/>
              </a:ext>
            </a:extLst>
          </p:cNvPr>
          <p:cNvSpPr/>
          <p:nvPr/>
        </p:nvSpPr>
        <p:spPr>
          <a:xfrm>
            <a:off x="7564453" y="3102762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РЕСПУБЛИКИ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6" name="Скругленный прямоугольник 1085">
            <a:extLst>
              <a:ext uri="{FF2B5EF4-FFF2-40B4-BE49-F238E27FC236}">
                <a16:creationId xmlns="" xmlns:a16="http://schemas.microsoft.com/office/drawing/2014/main" id="{A74B8606-8ECD-145D-C623-0852E19DDABA}"/>
              </a:ext>
            </a:extLst>
          </p:cNvPr>
          <p:cNvSpPr/>
          <p:nvPr/>
        </p:nvSpPr>
        <p:spPr>
          <a:xfrm>
            <a:off x="7564451" y="3930106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РЕСПУБЛИКИ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7" name="Скругленный прямоугольник 1086">
            <a:extLst>
              <a:ext uri="{FF2B5EF4-FFF2-40B4-BE49-F238E27FC236}">
                <a16:creationId xmlns="" xmlns:a16="http://schemas.microsoft.com/office/drawing/2014/main" id="{78445F4D-2E2C-53A5-7110-A096D5B4A0C9}"/>
              </a:ext>
            </a:extLst>
          </p:cNvPr>
          <p:cNvSpPr/>
          <p:nvPr/>
        </p:nvSpPr>
        <p:spPr>
          <a:xfrm>
            <a:off x="7564451" y="4764995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ВСЕРОССИЙСКИЙ АКСЕЛЕРАТОР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АГРОПРОМЫШЛЕННОМУ КОМПЛЕКСУ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8" name="Скругленный прямоугольник 1087">
            <a:extLst>
              <a:ext uri="{FF2B5EF4-FFF2-40B4-BE49-F238E27FC236}">
                <a16:creationId xmlns="" xmlns:a16="http://schemas.microsoft.com/office/drawing/2014/main" id="{EA052C1D-A2EA-49DB-1190-3009A50701CA}"/>
              </a:ext>
            </a:extLst>
          </p:cNvPr>
          <p:cNvSpPr/>
          <p:nvPr/>
        </p:nvSpPr>
        <p:spPr>
          <a:xfrm>
            <a:off x="7564451" y="5609261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АПК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2043" y="2530719"/>
            <a:ext cx="12875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26242" y="5846073"/>
            <a:ext cx="12987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МО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31852" y="5014956"/>
            <a:ext cx="12875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31852" y="4205612"/>
            <a:ext cx="12875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31852" y="3370914"/>
            <a:ext cx="12875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97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2937" y="1319335"/>
            <a:ext cx="8507103" cy="2524065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/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=""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1102864" y="4648319"/>
            <a:ext cx="4460317" cy="1438374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1D28A327-E730-2B92-6BD0-2BE87DFA2691}"/>
              </a:ext>
            </a:extLst>
          </p:cNvPr>
          <p:cNvSpPr txBox="1"/>
          <p:nvPr/>
        </p:nvSpPr>
        <p:spPr>
          <a:xfrm>
            <a:off x="2704819" y="4836097"/>
            <a:ext cx="10841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x-none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EA739D09-46B0-1DCC-5AF6-CC88281C6D1B}"/>
              </a:ext>
            </a:extLst>
          </p:cNvPr>
          <p:cNvSpPr txBox="1"/>
          <p:nvPr/>
        </p:nvSpPr>
        <p:spPr>
          <a:xfrm>
            <a:off x="1214547" y="5641016"/>
            <a:ext cx="14902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6,93 </a:t>
            </a: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газ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2C4EF67B-79D6-EF4B-9677-0966A8E74B66}"/>
              </a:ext>
            </a:extLst>
          </p:cNvPr>
          <p:cNvSpPr txBox="1"/>
          <p:nvPr/>
        </p:nvSpPr>
        <p:spPr>
          <a:xfrm>
            <a:off x="3799623" y="5695207"/>
            <a:ext cx="19222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2,46 </a:t>
            </a: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</a:t>
            </a:r>
            <a:r>
              <a:rPr lang="ru-RU" sz="10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кВт.ч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="" xmlns:a16="http://schemas.microsoft.com/office/drawing/2014/main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802518" y="5331818"/>
            <a:ext cx="266197" cy="266197"/>
          </a:xfrm>
          <a:prstGeom prst="rect">
            <a:avLst/>
          </a:prstGeom>
        </p:spPr>
      </p:pic>
      <p:pic>
        <p:nvPicPr>
          <p:cNvPr id="174" name="Рисунок 173" descr="Огонь со сплошной заливкой">
            <a:extLst>
              <a:ext uri="{FF2B5EF4-FFF2-40B4-BE49-F238E27FC236}">
                <a16:creationId xmlns="" xmlns:a16="http://schemas.microsoft.com/office/drawing/2014/main" id="{4E6702C2-FCBA-D354-8453-B85C8EB372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214547" y="5168672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7975" y="2515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547" y="1750519"/>
            <a:ext cx="341329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Строительство дошкольного образовательного учреждения </a:t>
            </a:r>
            <a:r>
              <a:rPr lang="ru-RU" sz="1100" dirty="0" err="1" smtClean="0"/>
              <a:t>с.Калиновка</a:t>
            </a:r>
            <a:r>
              <a:rPr lang="ru-RU" sz="1100" dirty="0" smtClean="0"/>
              <a:t> на 80 мест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 smtClean="0"/>
              <a:t>Строительство дошкольного образовательного учреждения </a:t>
            </a:r>
            <a:r>
              <a:rPr lang="ru-RU" sz="1100" dirty="0" err="1" smtClean="0"/>
              <a:t>с.Кочубей</a:t>
            </a:r>
            <a:r>
              <a:rPr lang="ru-RU" sz="1100" dirty="0" smtClean="0"/>
              <a:t> на 200 мест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 smtClean="0"/>
              <a:t>Строительство дошкольного образовательного учреждения </a:t>
            </a:r>
            <a:r>
              <a:rPr lang="ru-RU" sz="1100" dirty="0" err="1" smtClean="0"/>
              <a:t>с.Новоромановка</a:t>
            </a:r>
            <a:r>
              <a:rPr lang="ru-RU" sz="1100" dirty="0" smtClean="0"/>
              <a:t> на 80 мест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 smtClean="0"/>
              <a:t>Строительство  образовательного учреждения </a:t>
            </a:r>
            <a:r>
              <a:rPr lang="ru-RU" sz="1100" dirty="0" err="1" smtClean="0"/>
              <a:t>с.Тарумовка</a:t>
            </a:r>
            <a:r>
              <a:rPr lang="ru-RU" sz="1100" dirty="0" smtClean="0"/>
              <a:t>  на 450 мест</a:t>
            </a:r>
          </a:p>
          <a:p>
            <a:pPr algn="just"/>
            <a:endParaRPr lang="ru-RU" sz="1000" dirty="0"/>
          </a:p>
          <a:p>
            <a:pPr algn="just"/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844226" y="1750519"/>
            <a:ext cx="36366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з</a:t>
            </a:r>
            <a:r>
              <a:rPr lang="ru-RU" sz="1100" dirty="0" smtClean="0"/>
              <a:t>емли населенных пунктов</a:t>
            </a:r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/>
              <a:t>з</a:t>
            </a:r>
            <a:r>
              <a:rPr lang="ru-RU" sz="1100" dirty="0" smtClean="0"/>
              <a:t>емли населенных пунктов</a:t>
            </a:r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/>
              <a:t>з</a:t>
            </a:r>
            <a:r>
              <a:rPr lang="ru-RU" sz="1100" dirty="0" smtClean="0"/>
              <a:t>емли населенных пунктов</a:t>
            </a:r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/>
              <a:t>з</a:t>
            </a:r>
            <a:r>
              <a:rPr lang="ru-RU" sz="1100" dirty="0" smtClean="0"/>
              <a:t>емли населенных пунктов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628203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КАРТА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                               С ИНВЕСТОРАМИ И МЕХАНИЗМ РАБОТЬ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НИМИ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C391C53-720A-96BE-9A55-A777FD939A6A}"/>
              </a:ext>
            </a:extLst>
          </p:cNvPr>
          <p:cNvSpPr/>
          <p:nvPr/>
        </p:nvSpPr>
        <p:spPr>
          <a:xfrm>
            <a:off x="628201" y="245189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CFD6CE53-58D8-A966-7A1A-4AA928A9B291}"/>
              </a:ext>
            </a:extLst>
          </p:cNvPr>
          <p:cNvSpPr/>
          <p:nvPr/>
        </p:nvSpPr>
        <p:spPr>
          <a:xfrm>
            <a:off x="619220" y="406016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C2F7540E-092E-60C6-7571-A4EF5CD19B88}"/>
              </a:ext>
            </a:extLst>
          </p:cNvPr>
          <p:cNvSpPr/>
          <p:nvPr/>
        </p:nvSpPr>
        <p:spPr>
          <a:xfrm>
            <a:off x="2953408" y="24518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="" xmlns:a16="http://schemas.microsoft.com/office/drawing/2014/main" id="{90A026D4-720E-6A15-BA60-176A2D0864BE}"/>
              </a:ext>
            </a:extLst>
          </p:cNvPr>
          <p:cNvSpPr/>
          <p:nvPr/>
        </p:nvSpPr>
        <p:spPr>
          <a:xfrm>
            <a:off x="2962388" y="406127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инвестиционного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9AF7ABEC-783A-2BF0-D560-E0555624AD14}"/>
              </a:ext>
            </a:extLst>
          </p:cNvPr>
          <p:cNvSpPr/>
          <p:nvPr/>
        </p:nvSpPr>
        <p:spPr>
          <a:xfrm>
            <a:off x="6448576" y="245400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="" xmlns:a16="http://schemas.microsoft.com/office/drawing/2014/main" id="{421A2ED1-F024-4A7A-BD56-4C7BB30C0C67}"/>
              </a:ext>
            </a:extLst>
          </p:cNvPr>
          <p:cNvSpPr/>
          <p:nvPr/>
        </p:nvSpPr>
        <p:spPr>
          <a:xfrm>
            <a:off x="6457557" y="406016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инвестиционного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2512114"/>
            <a:ext cx="365554" cy="365554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="" xmlns:a16="http://schemas.microsoft.com/office/drawing/2014/main" id="{EB6B743D-795C-9F66-43B5-0D7D12A5B711}"/>
              </a:ext>
            </a:extLst>
          </p:cNvPr>
          <p:cNvSpPr/>
          <p:nvPr/>
        </p:nvSpPr>
        <p:spPr>
          <a:xfrm>
            <a:off x="619221" y="325602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="" xmlns:a16="http://schemas.microsoft.com/office/drawing/2014/main" id="{51447579-5086-5E11-AF44-D45DBDED33A5}"/>
              </a:ext>
            </a:extLst>
          </p:cNvPr>
          <p:cNvSpPr/>
          <p:nvPr/>
        </p:nvSpPr>
        <p:spPr>
          <a:xfrm>
            <a:off x="2952223" y="3261776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CD48F55F-F4ED-4364-E95B-98D535EDD6D8}"/>
              </a:ext>
            </a:extLst>
          </p:cNvPr>
          <p:cNvSpPr/>
          <p:nvPr/>
        </p:nvSpPr>
        <p:spPr>
          <a:xfrm>
            <a:off x="6448576" y="325194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3334137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="" xmlns:a16="http://schemas.microsoft.com/office/drawing/2014/main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3334137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8F2C9022-10A3-0D35-CA05-80E92637D0EB}"/>
              </a:ext>
            </a:extLst>
          </p:cNvPr>
          <p:cNvSpPr/>
          <p:nvPr/>
        </p:nvSpPr>
        <p:spPr>
          <a:xfrm>
            <a:off x="619220" y="48638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="" xmlns:a16="http://schemas.microsoft.com/office/drawing/2014/main" id="{13BF7DE7-719C-8EA1-6A8B-47FABDE54711}"/>
              </a:ext>
            </a:extLst>
          </p:cNvPr>
          <p:cNvSpPr/>
          <p:nvPr/>
        </p:nvSpPr>
        <p:spPr>
          <a:xfrm>
            <a:off x="619220" y="5597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="" xmlns:a16="http://schemas.microsoft.com/office/drawing/2014/main" id="{AD24024F-306A-2906-6186-DF6244617AD9}"/>
              </a:ext>
            </a:extLst>
          </p:cNvPr>
          <p:cNvSpPr/>
          <p:nvPr/>
        </p:nvSpPr>
        <p:spPr>
          <a:xfrm>
            <a:off x="3031625" y="4860778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инвесторов                  при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="" xmlns:a16="http://schemas.microsoft.com/office/drawing/2014/main" id="{056BF571-D559-1AE5-97A9-339C60CDBD58}"/>
              </a:ext>
            </a:extLst>
          </p:cNvPr>
          <p:cNvSpPr/>
          <p:nvPr/>
        </p:nvSpPr>
        <p:spPr>
          <a:xfrm>
            <a:off x="2962388" y="557827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Обратная связь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="" xmlns:a16="http://schemas.microsoft.com/office/drawing/2014/main" id="{C659C721-60D7-16F6-22C9-5D4F85D947F4}"/>
              </a:ext>
            </a:extLst>
          </p:cNvPr>
          <p:cNvSpPr/>
          <p:nvPr/>
        </p:nvSpPr>
        <p:spPr>
          <a:xfrm>
            <a:off x="6457557" y="4831882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="" xmlns:a16="http://schemas.microsoft.com/office/drawing/2014/main" id="{BC0EC73D-8ED4-29A5-781D-A7DA2ACB84DB}"/>
              </a:ext>
            </a:extLst>
          </p:cNvPr>
          <p:cNvSpPr/>
          <p:nvPr/>
        </p:nvSpPr>
        <p:spPr>
          <a:xfrm>
            <a:off x="6457557" y="5580034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4138192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4905272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="" xmlns:a16="http://schemas.microsoft.com/office/drawing/2014/main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4910826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5638494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2512114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4113899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6624" y="5646855"/>
            <a:ext cx="365554" cy="36555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=""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539811" y="1400481"/>
            <a:ext cx="2275408" cy="775597"/>
          </a:xfrm>
          <a:prstGeom prst="roundRect">
            <a:avLst>
              <a:gd name="adj" fmla="val 331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МЕРОПРИЯТИЯ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06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4865467-DC3F-30ED-A2E2-AE772E0BB58C}"/>
              </a:ext>
            </a:extLst>
          </p:cNvPr>
          <p:cNvSpPr/>
          <p:nvPr/>
        </p:nvSpPr>
        <p:spPr>
          <a:xfrm>
            <a:off x="2485202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6035FA24-3445-92D9-8779-8906CA8356A4}"/>
              </a:ext>
            </a:extLst>
          </p:cNvPr>
          <p:cNvSpPr/>
          <p:nvPr/>
        </p:nvSpPr>
        <p:spPr>
          <a:xfrm>
            <a:off x="4343390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A930814C-6C32-C14B-E8DE-92769C490880}"/>
              </a:ext>
            </a:extLst>
          </p:cNvPr>
          <p:cNvSpPr/>
          <p:nvPr/>
        </p:nvSpPr>
        <p:spPr>
          <a:xfrm>
            <a:off x="6201578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01182952-42FD-E2F5-AE20-138C900DE067}"/>
              </a:ext>
            </a:extLst>
          </p:cNvPr>
          <p:cNvSpPr/>
          <p:nvPr/>
        </p:nvSpPr>
        <p:spPr>
          <a:xfrm>
            <a:off x="5298645" y="39668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1164943" y="2163794"/>
            <a:ext cx="63244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</a:t>
            </a:r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FDD239D5-900C-057A-54CE-1A882E44D0FF}"/>
              </a:ext>
            </a:extLst>
          </p:cNvPr>
          <p:cNvSpPr/>
          <p:nvPr/>
        </p:nvSpPr>
        <p:spPr>
          <a:xfrm>
            <a:off x="2603696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33857DB-2DA8-E6E3-4AD9-3428BA1DD7BC}"/>
              </a:ext>
            </a:extLst>
          </p:cNvPr>
          <p:cNvSpPr txBox="1"/>
          <p:nvPr/>
        </p:nvSpPr>
        <p:spPr>
          <a:xfrm>
            <a:off x="2603697" y="2209962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КОРПОРАЦИЯ РАЗВИТИЯ </a:t>
            </a:r>
          </a:p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ДАГЕСТАНА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56B14C1F-90BD-1C90-73F6-6C9F59151716}"/>
              </a:ext>
            </a:extLst>
          </p:cNvPr>
          <p:cNvSpPr/>
          <p:nvPr/>
        </p:nvSpPr>
        <p:spPr>
          <a:xfrm>
            <a:off x="443219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951FBD-1E74-BE7C-D4A3-F35376CDAEF3}"/>
              </a:ext>
            </a:extLst>
          </p:cNvPr>
          <p:cNvSpPr txBox="1"/>
          <p:nvPr/>
        </p:nvSpPr>
        <p:spPr>
          <a:xfrm>
            <a:off x="4432191" y="2209962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</a:t>
            </a:r>
          </a:p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РЕСПУБЛИКИ ДАГЕСТАН 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639E1C2B-6618-B164-86D8-41D1A9B3E5DC}"/>
              </a:ext>
            </a:extLst>
          </p:cNvPr>
          <p:cNvSpPr/>
          <p:nvPr/>
        </p:nvSpPr>
        <p:spPr>
          <a:xfrm>
            <a:off x="632455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CCE1A1AC-DAEB-CCA8-8C14-0F60DB7AEE2B}"/>
              </a:ext>
            </a:extLst>
          </p:cNvPr>
          <p:cNvSpPr/>
          <p:nvPr/>
        </p:nvSpPr>
        <p:spPr>
          <a:xfrm>
            <a:off x="5506513" y="5410633"/>
            <a:ext cx="1203234" cy="18240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https://cppdag.ru/</a:t>
            </a:r>
            <a:endParaRPr lang="x-none" sz="6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="" xmlns:a16="http://schemas.microsoft.com/office/drawing/2014/main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Скругленный прямоугольник 60">
            <a:extLst>
              <a:ext uri="{FF2B5EF4-FFF2-40B4-BE49-F238E27FC236}">
                <a16:creationId xmlns=""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938807" y="2805326"/>
            <a:ext cx="1149319" cy="1928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 invalidUrl="https:///"/>
              </a:rPr>
              <a:t>https://</a:t>
            </a:r>
            <a:r>
              <a:rPr lang="en-US" sz="600" dirty="0" err="1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mb05.ru</a:t>
            </a:r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2A9699CA-F98E-4696-8BAC-947B891C8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977" y="1601821"/>
            <a:ext cx="917598" cy="433418"/>
          </a:xfrm>
          <a:prstGeom prst="rect">
            <a:avLst/>
          </a:prstGeom>
        </p:spPr>
      </p:pic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FEB17594-FA55-5D4B-A29C-3B4D61CD6D8D}"/>
              </a:ext>
            </a:extLst>
          </p:cNvPr>
          <p:cNvSpPr/>
          <p:nvPr/>
        </p:nvSpPr>
        <p:spPr>
          <a:xfrm>
            <a:off x="2770615" y="2803787"/>
            <a:ext cx="1135073" cy="19433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 invalidUrl="https:///"/>
              </a:rPr>
              <a:t>https://</a:t>
            </a:r>
            <a:r>
              <a:rPr lang="en-US" sz="600" dirty="0" err="1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krdag.ru</a:t>
            </a:r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ru-RU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CC4F7D3-6CAB-4E17-A171-3044CD103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962" y="1526428"/>
            <a:ext cx="1496146" cy="570115"/>
          </a:xfrm>
          <a:prstGeom prst="rect">
            <a:avLst/>
          </a:prstGeom>
        </p:spPr>
      </p:pic>
      <p:sp>
        <p:nvSpPr>
          <p:cNvPr id="78" name="Скругленный прямоугольник 77">
            <a:extLst>
              <a:ext uri="{FF2B5EF4-FFF2-40B4-BE49-F238E27FC236}">
                <a16:creationId xmlns="" xmlns:a16="http://schemas.microsoft.com/office/drawing/2014/main" id="{B81A249F-DCE3-08A0-4B87-C67630735136}"/>
              </a:ext>
            </a:extLst>
          </p:cNvPr>
          <p:cNvSpPr/>
          <p:nvPr/>
        </p:nvSpPr>
        <p:spPr>
          <a:xfrm>
            <a:off x="4625781" y="2787651"/>
            <a:ext cx="1138095" cy="18134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fondpromrd.ru</a:t>
            </a:r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ru-RU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BE610C6-D26C-4975-8918-D3DED9B52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1526428"/>
            <a:ext cx="1143000" cy="56397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627D5FE-F318-9DC8-513C-A48C26710BE8}"/>
              </a:ext>
            </a:extLst>
          </p:cNvPr>
          <p:cNvSpPr txBox="1"/>
          <p:nvPr/>
        </p:nvSpPr>
        <p:spPr>
          <a:xfrm>
            <a:off x="6324558" y="2209960"/>
            <a:ext cx="10520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АГЕНТСТВО ПО ПРЕДПРИНИМАТЕЛЬСТВУ И ИНВЕСТИЦИЯМ РД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="" xmlns:a16="http://schemas.microsoft.com/office/drawing/2014/main" id="{3FEF74B3-ADEE-BCE6-D097-03A5BBB0295C}"/>
              </a:ext>
            </a:extLst>
          </p:cNvPr>
          <p:cNvSpPr/>
          <p:nvPr/>
        </p:nvSpPr>
        <p:spPr>
          <a:xfrm>
            <a:off x="6484725" y="2787651"/>
            <a:ext cx="1138093" cy="1813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http://mspinvestrd.ru/</a:t>
            </a:r>
            <a:endParaRPr lang="x-none" sz="6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94902CDA-E15A-443F-A8AD-71992E1E2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6513" y="3976912"/>
            <a:ext cx="1376951" cy="72853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0073448-8747-6D8A-73C5-5F95CEF649BB}"/>
              </a:ext>
            </a:extLst>
          </p:cNvPr>
          <p:cNvSpPr txBox="1"/>
          <p:nvPr/>
        </p:nvSpPr>
        <p:spPr>
          <a:xfrm>
            <a:off x="5425186" y="4821824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 РЕСПУБЛИКИ ДАГЕСТАН 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>
                <a16:creationId xmlns=""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1569776" y="4041842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=""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1696317" y="4193841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9BE610C6-D26C-4975-8918-D3DED9B52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3702" y="4186135"/>
            <a:ext cx="1143000" cy="56397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733857DB-2DA8-E6E3-4AD9-3428BA1DD7BC}"/>
              </a:ext>
            </a:extLst>
          </p:cNvPr>
          <p:cNvSpPr txBox="1"/>
          <p:nvPr/>
        </p:nvSpPr>
        <p:spPr>
          <a:xfrm>
            <a:off x="1696317" y="4943921"/>
            <a:ext cx="145691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ПОРТАЛ ПОДДЕРЖКИ МСП</a:t>
            </a: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=""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1839470" y="5410633"/>
            <a:ext cx="1149319" cy="1928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http://dagsmb.ru/</a:t>
            </a:r>
            <a:r>
              <a:rPr lang="ru-RU" sz="600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="" xmlns:a16="http://schemas.microsoft.com/office/drawing/2014/main" id="{74865467-DC3F-30ED-A2E2-AE772E0BB58C}"/>
              </a:ext>
            </a:extLst>
          </p:cNvPr>
          <p:cNvSpPr/>
          <p:nvPr/>
        </p:nvSpPr>
        <p:spPr>
          <a:xfrm>
            <a:off x="3436746" y="3985998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FDD239D5-900C-057A-54CE-1A882E44D0FF}"/>
              </a:ext>
            </a:extLst>
          </p:cNvPr>
          <p:cNvSpPr/>
          <p:nvPr/>
        </p:nvSpPr>
        <p:spPr>
          <a:xfrm>
            <a:off x="3557481" y="4060174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733857DB-2DA8-E6E3-4AD9-3428BA1DD7BC}"/>
              </a:ext>
            </a:extLst>
          </p:cNvPr>
          <p:cNvSpPr txBox="1"/>
          <p:nvPr/>
        </p:nvSpPr>
        <p:spPr>
          <a:xfrm>
            <a:off x="3554393" y="4880573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ПОРТАЛ РЕСПУБЛИКИ ДАГЕСТАН</a:t>
            </a: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7481" y="4060466"/>
            <a:ext cx="1453830" cy="570672"/>
          </a:xfrm>
          <a:prstGeom prst="rect">
            <a:avLst/>
          </a:prstGeom>
        </p:spPr>
      </p:pic>
      <p:sp>
        <p:nvSpPr>
          <p:cNvPr id="96" name="Скругленный прямоугольник 95">
            <a:extLst>
              <a:ext uri="{FF2B5EF4-FFF2-40B4-BE49-F238E27FC236}">
                <a16:creationId xmlns="" xmlns:a16="http://schemas.microsoft.com/office/drawing/2014/main" id="{FEB17594-FA55-5D4B-A29C-3B4D61CD6D8D}"/>
              </a:ext>
            </a:extLst>
          </p:cNvPr>
          <p:cNvSpPr/>
          <p:nvPr/>
        </p:nvSpPr>
        <p:spPr>
          <a:xfrm>
            <a:off x="3724209" y="5412632"/>
            <a:ext cx="1135073" cy="19433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http://dagestaninvest.ru/</a:t>
            </a:r>
            <a:endParaRPr lang="x-none" sz="6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0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83561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И ВЕДОМСТВА,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6999" y="1763431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АГЕНТСТВО ПО ПРЕДПРИНИМАТЕЛЬСТВУ И ИНВЕСТИЦИЯМ РЕСПУБЛИКИ ДАГЕСТАН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=""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6999" y="328406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ТОРГОВЛИ РЕСПУБЛИКИ ДАГЕСТАН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=""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487911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СЕЛЬСКОГО ХОЗЯЙСТВА И ПРОДОВОЛЬСТВИЯ РЕСПУБЛИКИ ДАГЕСТАН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="" xmlns:a16="http://schemas.microsoft.com/office/drawing/2014/main" id="{131C888D-6A77-FA57-7287-59E57BB12423}"/>
              </a:ext>
            </a:extLst>
          </p:cNvPr>
          <p:cNvSpPr/>
          <p:nvPr/>
        </p:nvSpPr>
        <p:spPr>
          <a:xfrm>
            <a:off x="5289754" y="1790011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ЭКОНОМИКИ И ТЕРРИТОРИАЛЬНОГО РАЗВИТИЯ              РЕСПУБЛИКИ ДАГЕСТАН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E72EEE87-401A-6915-9E04-97934AFA7EA6}"/>
              </a:ext>
            </a:extLst>
          </p:cNvPr>
          <p:cNvSpPr/>
          <p:nvPr/>
        </p:nvSpPr>
        <p:spPr>
          <a:xfrm>
            <a:off x="5289754" y="3284068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ТУРИЗМУ И НАРОДНЫМ ХУДОЖЕСТВЕННЫМ ПРОМЫСЛАМ             РЕСПУБЛИКИ ДАГЕСТАН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=""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89754" y="4866185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ЗЕМЕЛЬНЫМ И ИМУЩЕСТВЕННЫМ ОТНОШЕНИЯМ            РЕСПУБЛИКИ ДАГЕСТАН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 descr="Picture background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29" y="1876686"/>
            <a:ext cx="632757" cy="6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 descr="Picture background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861" y="4979440"/>
            <a:ext cx="632757" cy="6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Picture background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862" y="3372128"/>
            <a:ext cx="632757" cy="6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Picture background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03" y="3391250"/>
            <a:ext cx="632757" cy="6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Picture background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863" y="1876686"/>
            <a:ext cx="632757" cy="6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 descr="Picture background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03" y="4979440"/>
            <a:ext cx="632757" cy="61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00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="" xmlns:a16="http://schemas.microsoft.com/office/drawing/2014/main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="" xmlns:a16="http://schemas.microsoft.com/office/drawing/2014/main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="" xmlns:a16="http://schemas.microsoft.com/office/drawing/2014/main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="" xmlns:a16="http://schemas.microsoft.com/office/drawing/2014/main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ОФИСА, КОТОРЫЙ БУДЕТ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ОЦЕНКОЙ И ПРОРАБОТКОЙ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="" xmlns:a16="http://schemas.microsoft.com/office/drawing/2014/main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="" xmlns:a16="http://schemas.microsoft.com/office/drawing/2014/main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="" xmlns:a16="http://schemas.microsoft.com/office/drawing/2014/main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="" xmlns:a16="http://schemas.microsoft.com/office/drawing/2014/main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="" xmlns:a16="http://schemas.microsoft.com/office/drawing/2014/main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="" xmlns:a16="http://schemas.microsoft.com/office/drawing/2014/main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Презентация с организационной диаграммой со сплошной заливкой">
            <a:extLst>
              <a:ext uri="{FF2B5EF4-FFF2-40B4-BE49-F238E27FC236}">
                <a16:creationId xmlns="" xmlns:a16="http://schemas.microsoft.com/office/drawing/2014/main" id="{A71FDA74-3CF5-F1A5-4106-138AE36E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6578" y="2501820"/>
            <a:ext cx="360000" cy="360000"/>
          </a:xfrm>
          <a:prstGeom prst="rect">
            <a:avLst/>
          </a:prstGeom>
        </p:spPr>
      </p:pic>
      <p:pic>
        <p:nvPicPr>
          <p:cNvPr id="65" name="Рисунок 64" descr="Магнит со сплошной заливкой">
            <a:extLst>
              <a:ext uri="{FF2B5EF4-FFF2-40B4-BE49-F238E27FC236}">
                <a16:creationId xmlns="" xmlns:a16="http://schemas.microsoft.com/office/drawing/2014/main" id="{59F18960-354C-24C7-7FA2-B551F64AC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7031" y="2516875"/>
            <a:ext cx="360000" cy="360000"/>
          </a:xfrm>
          <a:prstGeom prst="rect">
            <a:avLst/>
          </a:prstGeom>
        </p:spPr>
      </p:pic>
      <p:pic>
        <p:nvPicPr>
          <p:cNvPr id="56" name="Рисунок 55" descr="Портфель со сплошной заливкой">
            <a:extLst>
              <a:ext uri="{FF2B5EF4-FFF2-40B4-BE49-F238E27FC236}">
                <a16:creationId xmlns="" xmlns:a16="http://schemas.microsoft.com/office/drawing/2014/main" id="{E3D5026D-F530-776D-1F39-B579F4274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6578" y="3129977"/>
            <a:ext cx="360000" cy="360000"/>
          </a:xfrm>
          <a:prstGeom prst="rect">
            <a:avLst/>
          </a:prstGeom>
        </p:spPr>
      </p:pic>
      <p:pic>
        <p:nvPicPr>
          <p:cNvPr id="60" name="Рисунок 59" descr="Включенный свет со сплошной заливкой">
            <a:extLst>
              <a:ext uri="{FF2B5EF4-FFF2-40B4-BE49-F238E27FC236}">
                <a16:creationId xmlns="" xmlns:a16="http://schemas.microsoft.com/office/drawing/2014/main" id="{7C7AD6CC-787D-CD34-EA28-14CBC13E58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889910" y="2507195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2943624" y="4777262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2958386" y="3888863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БУДУЩЕГО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70" y="2517918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дорожная карта         по работе с инвесторами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70" y="3133052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компаний знакомы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инвестиционным уполномоченным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08F2D5-E7B1-9859-0C27-C31633C7E698}"/>
              </a:ext>
            </a:extLst>
          </p:cNvPr>
          <p:cNvSpPr txBox="1"/>
          <p:nvPr/>
        </p:nvSpPr>
        <p:spPr>
          <a:xfrm>
            <a:off x="3321000" y="2520096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мер поддержки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F59DAE-E625-FF39-4A40-C8BC8563FB0D}"/>
              </a:ext>
            </a:extLst>
          </p:cNvPr>
          <p:cNvSpPr txBox="1"/>
          <p:nvPr/>
        </p:nvSpPr>
        <p:spPr>
          <a:xfrm>
            <a:off x="3321000" y="3135230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вторая компания реализует инвестиционные проекты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618FEF85-AC48-801F-7205-52FD68D929CC}"/>
              </a:ext>
            </a:extLst>
          </p:cNvPr>
          <p:cNvSpPr/>
          <p:nvPr/>
        </p:nvSpPr>
        <p:spPr>
          <a:xfrm>
            <a:off x="5300092" y="2279394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D9B1EA-DB20-61B1-E164-5A2A943B0C14}"/>
              </a:ext>
            </a:extLst>
          </p:cNvPr>
          <p:cNvSpPr txBox="1"/>
          <p:nvPr/>
        </p:nvSpPr>
        <p:spPr>
          <a:xfrm>
            <a:off x="5860471" y="2527598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новые точки притяжения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E3B099-CCDB-6CD6-7DE2-CED2B6AE20D0}"/>
              </a:ext>
            </a:extLst>
          </p:cNvPr>
          <p:cNvSpPr txBox="1"/>
          <p:nvPr/>
        </p:nvSpPr>
        <p:spPr>
          <a:xfrm>
            <a:off x="5860471" y="3142732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проведён ремонт коммунальных сетей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E37CA68-5F42-E3F6-4C90-682B1AD80B30}"/>
              </a:ext>
            </a:extLst>
          </p:cNvPr>
          <p:cNvSpPr txBox="1"/>
          <p:nvPr/>
        </p:nvSpPr>
        <p:spPr>
          <a:xfrm>
            <a:off x="7980101" y="2529776"/>
            <a:ext cx="16789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улучшена работа социальных учреждений, сокращено количество жалоб от населения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7C5565-DE52-186C-6CB0-BF8365BF57B2}"/>
              </a:ext>
            </a:extLst>
          </p:cNvPr>
          <p:cNvSpPr txBox="1"/>
          <p:nvPr/>
        </p:nvSpPr>
        <p:spPr>
          <a:xfrm>
            <a:off x="3589320" y="5498945"/>
            <a:ext cx="351647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встреч и проведение семинаров-конференций в районе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Монеты со сплошной заливкой">
            <a:extLst>
              <a:ext uri="{FF2B5EF4-FFF2-40B4-BE49-F238E27FC236}">
                <a16:creationId xmlns="" xmlns:a16="http://schemas.microsoft.com/office/drawing/2014/main" id="{1B12B108-650A-B97C-FF9F-E45BAE6F2F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885821" y="3145948"/>
            <a:ext cx="360000" cy="360000"/>
          </a:xfrm>
          <a:prstGeom prst="rect">
            <a:avLst/>
          </a:prstGeom>
        </p:spPr>
      </p:pic>
      <p:pic>
        <p:nvPicPr>
          <p:cNvPr id="63" name="Рисунок 62" descr="Больница со сплошной заливкой">
            <a:extLst>
              <a:ext uri="{FF2B5EF4-FFF2-40B4-BE49-F238E27FC236}">
                <a16:creationId xmlns="" xmlns:a16="http://schemas.microsoft.com/office/drawing/2014/main" id="{00C3C3F4-F168-3E9E-D573-6F6FB2802C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539470" y="2516875"/>
            <a:ext cx="360000" cy="360000"/>
          </a:xfrm>
          <a:prstGeom prst="rect">
            <a:avLst/>
          </a:prstGeom>
        </p:spPr>
      </p:pic>
      <p:pic>
        <p:nvPicPr>
          <p:cNvPr id="58" name="Рисунок 57" descr="Схема с ветвлением со сплошной заливкой">
            <a:extLst>
              <a:ext uri="{FF2B5EF4-FFF2-40B4-BE49-F238E27FC236}">
                <a16:creationId xmlns="" xmlns:a16="http://schemas.microsoft.com/office/drawing/2014/main" id="{BF9AC441-E179-D4A0-17BF-C57B0249C6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429677" y="3145948"/>
            <a:ext cx="360000" cy="3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934" y="4881762"/>
            <a:ext cx="360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ешение административных барьеров</a:t>
            </a:r>
          </a:p>
          <a:p>
            <a:pPr algn="just"/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нформационно-консультационная поддержка по всем аспектам инвестиций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23971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 «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ТАРУМОВСКИЙ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РАЙОН»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A12F499E-F54D-B300-3108-B922DB39BF1B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1900028" y="2282663"/>
            <a:ext cx="6577945" cy="2091591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3419586" y="2482461"/>
            <a:ext cx="408074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«ТАРУМОВСКИЙ РАЙОН»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2581236" y="3336185"/>
            <a:ext cx="106634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адрес</a:t>
            </a:r>
            <a:endParaRPr lang="x-none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Маркер со сплошной заливкой">
            <a:extLst>
              <a:ext uri="{FF2B5EF4-FFF2-40B4-BE49-F238E27FC236}">
                <a16:creationId xmlns=""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13153" y="3245170"/>
            <a:ext cx="281174" cy="2811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EEF91BD-455A-44D3-BED8-4D931DF29596}"/>
              </a:ext>
            </a:extLst>
          </p:cNvPr>
          <p:cNvSpPr txBox="1"/>
          <p:nvPr/>
        </p:nvSpPr>
        <p:spPr>
          <a:xfrm>
            <a:off x="2213153" y="3631864"/>
            <a:ext cx="21881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Дагестан, </a:t>
            </a:r>
            <a:r>
              <a:rPr lang="ru-RU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Тарумовский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село Тарумовка, </a:t>
            </a:r>
            <a:r>
              <a:rPr lang="ru-RU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ул.Шамиля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Магомедова 19, индекс 368870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74264" y="3452460"/>
            <a:ext cx="180000" cy="18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6128082" y="3433555"/>
            <a:ext cx="12092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261) 3-10-20</a:t>
            </a:r>
            <a:endParaRPr lang="x-non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Конверт со сплошной заливкой">
            <a:extLst>
              <a:ext uri="{FF2B5EF4-FFF2-40B4-BE49-F238E27FC236}">
                <a16:creationId xmlns=""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751319" y="3827952"/>
            <a:ext cx="230670" cy="2306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6088513" y="3850566"/>
            <a:ext cx="16772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tarumrayon@e-dag.ru</a:t>
            </a:r>
            <a:endParaRPr lang="x-non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626999" y="4589370"/>
            <a:ext cx="4497842" cy="1741199"/>
          </a:xfrm>
          <a:prstGeom prst="roundRect">
            <a:avLst>
              <a:gd name="adj" fmla="val 1539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1379523" y="4782950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1487628" y="5253392"/>
            <a:ext cx="28277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Абдулазизов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Мурад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Магомедхабибович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1018680" y="5619100"/>
            <a:ext cx="2095727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</a:t>
            </a:r>
            <a:r>
              <a:rPr lang="ru-RU" sz="105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лавы администрации МР «</a:t>
            </a:r>
            <a:r>
              <a:rPr lang="ru-RU" sz="105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Тарумовский</a:t>
            </a:r>
            <a:r>
              <a:rPr lang="ru-RU" sz="105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</a:t>
            </a:r>
            <a:endParaRPr lang="x-none" sz="105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944BED6-27AA-8456-5FE5-59D0D2C7183D}"/>
              </a:ext>
            </a:extLst>
          </p:cNvPr>
          <p:cNvPicPr/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901510" y="5644708"/>
            <a:ext cx="179705" cy="1797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166934" y="5569621"/>
            <a:ext cx="12092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87261) 3-10-20</a:t>
            </a:r>
            <a:endParaRPr lang="x-none"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157096" y="5777670"/>
            <a:ext cx="132933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(961) 922-22-28 </a:t>
            </a:r>
            <a:endParaRPr lang="x-none"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 descr="Конверт со сплошной заливкой">
            <a:extLst>
              <a:ext uri="{FF2B5EF4-FFF2-40B4-BE49-F238E27FC236}">
                <a16:creationId xmlns="" xmlns:a16="http://schemas.microsoft.com/office/drawing/2014/main" id="{E947C747-D55E-C59C-CF17-86D66C0DC707}"/>
              </a:ext>
            </a:extLst>
          </p:cNvPr>
          <p:cNvPicPr/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876109" y="5939253"/>
            <a:ext cx="230505" cy="23050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170823" y="5989497"/>
            <a:ext cx="17932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tarumrayon@e-dag.ru</a:t>
            </a:r>
            <a:endParaRPr lang="x-none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=""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53145" y="4546049"/>
            <a:ext cx="4497842" cy="1741199"/>
          </a:xfrm>
          <a:prstGeom prst="roundRect">
            <a:avLst>
              <a:gd name="adj" fmla="val 1539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634142" y="4755846"/>
            <a:ext cx="363685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ЭКОНОМИКИ, ПРОГНОЗИРОВАНИЯ И ИНВЕСТИЦИОННОЙ ПОЛИТИКИ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6512638" y="5247372"/>
            <a:ext cx="232423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Донская Марина Анатольевна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420570" y="5569621"/>
            <a:ext cx="180996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экономики, прогнозирования и инвестиционной политики</a:t>
            </a:r>
            <a:endParaRPr lang="x-none" sz="105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944BED6-27AA-8456-5FE5-59D0D2C7183D}"/>
              </a:ext>
            </a:extLst>
          </p:cNvPr>
          <p:cNvPicPr/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502066" y="5585301"/>
            <a:ext cx="179705" cy="17970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7769270" y="5504509"/>
            <a:ext cx="12092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87261) 3-10-80</a:t>
            </a:r>
            <a:endParaRPr lang="x-none"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7769270" y="5693275"/>
            <a:ext cx="132933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5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(967) 392-24-73 </a:t>
            </a:r>
            <a:endParaRPr lang="x-none"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 descr="Конверт со сплошной заливкой">
            <a:extLst>
              <a:ext uri="{FF2B5EF4-FFF2-40B4-BE49-F238E27FC236}">
                <a16:creationId xmlns="" xmlns:a16="http://schemas.microsoft.com/office/drawing/2014/main" id="{E947C747-D55E-C59C-CF17-86D66C0DC707}"/>
              </a:ext>
            </a:extLst>
          </p:cNvPr>
          <p:cNvPicPr/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498519" y="5862460"/>
            <a:ext cx="230505" cy="23050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7789914" y="5892786"/>
            <a:ext cx="17932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maridonskaya_86@mail.ru</a:t>
            </a:r>
            <a:endParaRPr lang="x-none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4052181" y="2863148"/>
            <a:ext cx="2680524" cy="343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МР «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Тарумовский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</a:t>
            </a:r>
          </a:p>
          <a:p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Джамалов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Василий 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Абдурашидович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gerb_tarumovskogo_rayona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40" y="1410437"/>
            <a:ext cx="839747" cy="766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5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28</a:t>
            </a:fld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588509"/>
            <a:ext cx="8597947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ПРЕДСТАВИТЕЛИ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АГЕНТСТВА ПО ПРЕДПРИНИМАТЕЛЬСТВУ И ИНВЕСТИЦИЯМ РЕСПУБЛИКИ ДАГЕСТАН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3382D7E-D327-4702-A4B4-01EE9B4C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016" y="1588509"/>
            <a:ext cx="843975" cy="775597"/>
          </a:xfrm>
          <a:prstGeom prst="round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1687606" y="3154644"/>
            <a:ext cx="6476765" cy="241117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6999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3314008" y="3424830"/>
            <a:ext cx="31663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 ПО ПРЕДПРИНИМАТЕЛЬСТВУ </a:t>
            </a:r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ИНВЕСТИЦИЯМ РЕСПУБЛИКИ ДАГЕСТАН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3166935" y="3995447"/>
            <a:ext cx="408074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– Гусейнов Гусейн Хайбулаевич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Маркер со сплошной заливкой">
            <a:extLst>
              <a:ext uri="{FF2B5EF4-FFF2-40B4-BE49-F238E27FC236}">
                <a16:creationId xmlns=""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99776" y="4429718"/>
            <a:ext cx="287155" cy="2871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2475110" y="4523395"/>
            <a:ext cx="181083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адрес</a:t>
            </a:r>
            <a:endParaRPr lang="x-none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677136D-2C3A-4527-A7E9-8D2B2AE31F17}"/>
              </a:ext>
            </a:extLst>
          </p:cNvPr>
          <p:cNvSpPr txBox="1"/>
          <p:nvPr/>
        </p:nvSpPr>
        <p:spPr>
          <a:xfrm>
            <a:off x="1999776" y="4749917"/>
            <a:ext cx="19835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Гагарина, 120, Махачкала, </a:t>
            </a:r>
            <a:r>
              <a:rPr lang="ru-RU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Дагестан, 367029</a:t>
            </a:r>
          </a:p>
        </p:txBody>
      </p:sp>
      <p:pic>
        <p:nvPicPr>
          <p:cNvPr id="25" name="Рисунок 24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07305" y="4499970"/>
            <a:ext cx="180000" cy="18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5566592" y="4509178"/>
            <a:ext cx="120924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(8722) 67-10-17</a:t>
            </a:r>
            <a:endParaRPr lang="x-none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Конверт со сплошной заливкой">
            <a:extLst>
              <a:ext uri="{FF2B5EF4-FFF2-40B4-BE49-F238E27FC236}">
                <a16:creationId xmlns=""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207305" y="4890192"/>
            <a:ext cx="230670" cy="2306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F5CDF0D-7E7A-475E-9DEF-7CEAB688E142}"/>
              </a:ext>
            </a:extLst>
          </p:cNvPr>
          <p:cNvSpPr txBox="1"/>
          <p:nvPr/>
        </p:nvSpPr>
        <p:spPr>
          <a:xfrm>
            <a:off x="5519019" y="4888257"/>
            <a:ext cx="1304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investrd@e-dag.ru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=""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4937707" y="1431953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592159" y="1400946"/>
            <a:ext cx="2256919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7203178" y="1401546"/>
            <a:ext cx="2584418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02110037-3A58-CDB8-8B41-6D6ADB92766C}"/>
              </a:ext>
            </a:extLst>
          </p:cNvPr>
          <p:cNvSpPr/>
          <p:nvPr/>
        </p:nvSpPr>
        <p:spPr>
          <a:xfrm>
            <a:off x="5574871" y="3548091"/>
            <a:ext cx="196970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4122440" y="3582384"/>
            <a:ext cx="1353040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=""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7647236" y="3504799"/>
            <a:ext cx="2140359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51469" y="1857790"/>
            <a:ext cx="164723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 ТОРГОВЛИ 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Значительный вклад торгового комплекса в экономику района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5058902" y="1871312"/>
            <a:ext cx="16958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4238360" y="4114746"/>
            <a:ext cx="9785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64C09F4-F102-F31C-7FF3-D3B5C78C77BF}"/>
              </a:ext>
            </a:extLst>
          </p:cNvPr>
          <p:cNvSpPr txBox="1"/>
          <p:nvPr/>
        </p:nvSpPr>
        <p:spPr>
          <a:xfrm>
            <a:off x="5693426" y="4062834"/>
            <a:ext cx="17470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СТРОИТЕЛЬСТВА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спроса на строительные услуги и материалы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7362072" y="1849758"/>
            <a:ext cx="20740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СТОЛИЦЕ РЕСПУБЛИКИ ДАГЕСТАН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гор. Махачкала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км. до гор. Кизляр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7781381" y="4062834"/>
            <a:ext cx="185071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ПОЛИТИКА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привлекательности ряда отраслей района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463499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551161" y="560450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592158" y="3581507"/>
            <a:ext cx="3426177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799644" y="4114746"/>
            <a:ext cx="266330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 ЭКОНОМИКИ – СЕЛЬСКОЕ ХОЗЯЙСТВО</a:t>
            </a: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общем объеме произведенной продукции в 2023 г.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Растениеводство (40,1%)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Животноводство (59,9%)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2976803" y="1431952"/>
            <a:ext cx="1847941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073337" y="1909722"/>
            <a:ext cx="1695867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РЫБНОГО ХОЗЯЙСТВА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позиций на республиканском рынке за счет увеличения доли рыбной продукции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 descr="Конвертируемый со сплошной заливкой">
            <a:extLst>
              <a:ext uri="{FF2B5EF4-FFF2-40B4-BE49-F238E27FC236}">
                <a16:creationId xmlns="" xmlns:a16="http://schemas.microsoft.com/office/drawing/2014/main" id="{15EA7CAD-8684-0359-3756-EBF7FED12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0563" y="3542275"/>
            <a:ext cx="360000" cy="360000"/>
          </a:xfrm>
          <a:prstGeom prst="rect">
            <a:avLst/>
          </a:pr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=""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1843358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F6BDAE62-B35F-8264-0753-7CA91B0189EC}"/>
              </a:ext>
            </a:extLst>
          </p:cNvPr>
          <p:cNvSpPr/>
          <p:nvPr/>
        </p:nvSpPr>
        <p:spPr>
          <a:xfrm>
            <a:off x="2540426" y="3937681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5" y="1532623"/>
            <a:ext cx="6393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35,611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540256" y="158342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МР, 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=""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0" y="1532622"/>
            <a:ext cx="5699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6,643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941824" y="1594359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с.Тарумовка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=""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26895" y="2597845"/>
            <a:ext cx="6393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310,9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539543" y="2644118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42581" y="2904024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=""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втотранспорт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B9B726-9134-850B-9454-6CCB6865E8C2}"/>
              </a:ext>
            </a:extLst>
          </p:cNvPr>
          <p:cNvSpPr txBox="1"/>
          <p:nvPr/>
        </p:nvSpPr>
        <p:spPr>
          <a:xfrm>
            <a:off x="2820409" y="4035641"/>
            <a:ext cx="9514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Трубопроводный</a:t>
            </a:r>
            <a:r>
              <a:rPr lang="ru-RU" sz="11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9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C3014AC-346D-5F34-3694-105F0C9F5360}"/>
              </a:ext>
            </a:extLst>
          </p:cNvPr>
          <p:cNvSpPr txBox="1"/>
          <p:nvPr/>
        </p:nvSpPr>
        <p:spPr>
          <a:xfrm>
            <a:off x="2897501" y="4352199"/>
            <a:ext cx="109143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«</a:t>
            </a:r>
            <a:r>
              <a:rPr lang="ru-RU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Кумли</a:t>
            </a: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Кизляр-Кочубей</a:t>
            </a:r>
          </a:p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Махачкала-Кизляр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826257" y="4285193"/>
            <a:ext cx="157239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Р-215 ФАД «Астрахань-Махачкала» 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="" xmlns:a16="http://schemas.microsoft.com/office/drawing/2014/main" id="{CC153910-9A00-1ED6-0150-93643BD15075}"/>
              </a:ext>
            </a:extLst>
          </p:cNvPr>
          <p:cNvSpPr/>
          <p:nvPr/>
        </p:nvSpPr>
        <p:spPr>
          <a:xfrm>
            <a:off x="5920860" y="1412523"/>
            <a:ext cx="2265059" cy="767354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9B8D4F8-974D-916F-EA33-6B76CEC24AD0}"/>
              </a:ext>
            </a:extLst>
          </p:cNvPr>
          <p:cNvSpPr txBox="1"/>
          <p:nvPr/>
        </p:nvSpPr>
        <p:spPr>
          <a:xfrm>
            <a:off x="5996969" y="1526526"/>
            <a:ext cx="97838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2BF275FE-C06F-2361-00A3-02D9CC96B055}"/>
              </a:ext>
            </a:extLst>
          </p:cNvPr>
          <p:cNvSpPr txBox="1"/>
          <p:nvPr/>
        </p:nvSpPr>
        <p:spPr>
          <a:xfrm>
            <a:off x="7192933" y="1496129"/>
            <a:ext cx="7060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541,3 км.</a:t>
            </a:r>
          </a:p>
          <a:p>
            <a:endParaRPr lang="ru-RU" sz="7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6E6D39AA-06D3-45BE-1A99-B17FAC3D08F1}"/>
              </a:ext>
            </a:extLst>
          </p:cNvPr>
          <p:cNvSpPr txBox="1"/>
          <p:nvPr/>
        </p:nvSpPr>
        <p:spPr>
          <a:xfrm>
            <a:off x="5987393" y="1712748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твёрдым покрытием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7D25AF0-1546-C8DF-C77F-68C55B67D701}"/>
              </a:ext>
            </a:extLst>
          </p:cNvPr>
          <p:cNvSpPr txBox="1"/>
          <p:nvPr/>
        </p:nvSpPr>
        <p:spPr>
          <a:xfrm>
            <a:off x="5987393" y="1888225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нормам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B2E24003-3C15-6C85-2453-9738E74A9B48}"/>
              </a:ext>
            </a:extLst>
          </p:cNvPr>
          <p:cNvSpPr txBox="1"/>
          <p:nvPr/>
        </p:nvSpPr>
        <p:spPr>
          <a:xfrm>
            <a:off x="7200978" y="1696863"/>
            <a:ext cx="52101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68,3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45624E6-9652-DE1D-9E59-D2CD8C415DE0}"/>
              </a:ext>
            </a:extLst>
          </p:cNvPr>
          <p:cNvSpPr txBox="1"/>
          <p:nvPr/>
        </p:nvSpPr>
        <p:spPr>
          <a:xfrm>
            <a:off x="7198749" y="1872340"/>
            <a:ext cx="28520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63,3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="" xmlns:a16="http://schemas.microsoft.com/office/drawing/2014/main" id="{41C12DFB-5429-A539-17F1-5A011F98CD15}"/>
              </a:ext>
            </a:extLst>
          </p:cNvPr>
          <p:cNvCxnSpPr/>
          <p:nvPr/>
        </p:nvCxnSpPr>
        <p:spPr>
          <a:xfrm>
            <a:off x="7107495" y="1496129"/>
            <a:ext cx="0" cy="477852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 descr="Маркер со сплошной заливкой">
            <a:extLst>
              <a:ext uri="{FF2B5EF4-FFF2-40B4-BE49-F238E27FC236}">
                <a16:creationId xmlns=""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503423" y="6609806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682" y="2293880"/>
            <a:ext cx="3999408" cy="4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510987" y="1452282"/>
            <a:ext cx="7363257" cy="4854572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dirty="0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762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762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РД * 2023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=""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=""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=""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=""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=""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=""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=""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=""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=""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=""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568,6</a:t>
            </a: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571174" cy="15218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/>
              <a:t>350615,3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=""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1603,3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82114" y="2817188"/>
            <a:ext cx="12115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произведенной </a:t>
            </a:r>
          </a:p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=""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411722" cy="1769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80964,0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=""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=""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588940" y="5041010"/>
            <a:ext cx="609454" cy="18327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1134,6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=""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988834" y="5035938"/>
            <a:ext cx="553674" cy="18834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144671,9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=""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305141" y="5041010"/>
            <a:ext cx="584773" cy="195232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1682,5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190727" y="3936052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</a:t>
            </a:r>
            <a:endParaRPr lang="ru-RU" sz="8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="" xmlns:a16="http://schemas.microsoft.com/office/drawing/2014/main" id="{5BF57916-37D0-2A89-BEDE-6529985937EC}"/>
              </a:ext>
            </a:extLst>
          </p:cNvPr>
          <p:cNvSpPr/>
          <p:nvPr/>
        </p:nvSpPr>
        <p:spPr>
          <a:xfrm>
            <a:off x="1177747" y="4444782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2833,6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2209602" y="4441646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167400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=""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693674" y="4441646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3065,1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862670" y="3001854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=""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827176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14 929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=""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678884" y="333654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15 293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=""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253030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15058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=""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2934497" y="5481957"/>
            <a:ext cx="447059" cy="17421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37140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=""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118264" y="5479066"/>
            <a:ext cx="452957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40 350,0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=""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526303" y="5486666"/>
            <a:ext cx="465314" cy="175899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41225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=""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=""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=""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ПОКАЗАТЕЛИ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561249" y="6551656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588735" y="3582901"/>
            <a:ext cx="2160000" cy="2643381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35654" y="4848841"/>
            <a:ext cx="16175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безработных, зарегистрированных в органах государственной службы занятости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78849" y="3556641"/>
            <a:ext cx="2160000" cy="2669642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668938" y="950918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И ДОХОДЫ НАСЕЛЕНИЯ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598796" y="1378743"/>
            <a:ext cx="4469886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В ЭКОНОМИКЕ</a:t>
            </a:r>
          </a:p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хозяйство, охота и лесное хозяйство                                 - 13997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рыбоводство, рыболовство                                                                  - 131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производство и распределение электроэнергии, газа и воды       - 310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строительство                                                                                          - 71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оптовая и розничная торговля                                                              - 780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транспорт и связь                                                                                    - 158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государственное и муниципальное управление                                - 418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образование                                                                                              - 1036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здравоохранение и предоставление социальных услуг                  - 653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финансовая деятельность                                                                      - 8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гостиницы и рестораны                                                                           - 22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прочие                                                                                                         - 104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13039" y="3626180"/>
            <a:ext cx="4497839" cy="265397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613039" y="3922292"/>
            <a:ext cx="4469886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ГОДУ</a:t>
            </a:r>
          </a:p>
          <a:p>
            <a:r>
              <a:rPr lang="ru-RU" sz="1000" b="1" i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муниципальных учреждений образования 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31147 руб., в том числе учителей – 44510 руб.,</a:t>
            </a:r>
          </a:p>
          <a:p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дошкольных образовательных организаций – 32690 руб.,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рочего персонала – 16242.</a:t>
            </a:r>
          </a:p>
          <a:p>
            <a:endParaRPr lang="ru-RU" sz="10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i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учреждений здравоохранения 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35628 руб., в том числе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рачей – 56174 руб.,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реднего медицинского персонала – 31070 руб.,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рочего персонала – 28542 руб.</a:t>
            </a:r>
          </a:p>
          <a:p>
            <a:endParaRPr lang="ru-RU" sz="10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i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учреждений культуры 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31860 руб., в том числе 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сновного персонала – 38300 руб.,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спомогательного персонала – 16242 руб.</a:t>
            </a:r>
          </a:p>
          <a:p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326AD10-2947-EFC3-9FD0-462C38686134}"/>
              </a:ext>
            </a:extLst>
          </p:cNvPr>
          <p:cNvSpPr txBox="1"/>
          <p:nvPr/>
        </p:nvSpPr>
        <p:spPr>
          <a:xfrm>
            <a:off x="438613" y="3351538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0,63%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=""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=""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912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416346" y="4496843"/>
            <a:ext cx="5115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15">
            <a:extLst>
              <a:ext uri="{FF2B5EF4-FFF2-40B4-BE49-F238E27FC236}">
                <a16:creationId xmlns="" xmlns:a16="http://schemas.microsoft.com/office/drawing/2014/main" id="{0B6E03AD-6533-43BE-AFB2-1B948E8D4A6E}"/>
              </a:ext>
            </a:extLst>
          </p:cNvPr>
          <p:cNvSpPr/>
          <p:nvPr/>
        </p:nvSpPr>
        <p:spPr>
          <a:xfrm>
            <a:off x="5264873" y="950918"/>
            <a:ext cx="4497839" cy="2315797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4A33406-94F0-49A4-9A14-A1201596026F}"/>
              </a:ext>
            </a:extLst>
          </p:cNvPr>
          <p:cNvSpPr txBox="1"/>
          <p:nvPr/>
        </p:nvSpPr>
        <p:spPr>
          <a:xfrm>
            <a:off x="5278849" y="1372712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ПО ФОРМАМ СОБСТВЕННОСТИ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="" xmlns:a16="http://schemas.microsoft.com/office/drawing/2014/main" id="{13B46975-44DB-438C-8BBB-7272A23F4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86597731"/>
              </p:ext>
            </p:extLst>
          </p:nvPr>
        </p:nvGraphicFramePr>
        <p:xfrm>
          <a:off x="5840613" y="1541989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451318" y="5664431"/>
            <a:ext cx="1617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01.01.2024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7759154" y="5768499"/>
            <a:ext cx="1770597" cy="25744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 меньше к показателю </a:t>
            </a:r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928" y="6539166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=""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20171" y="5010931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="" xmlns:a16="http://schemas.microsoft.com/office/drawing/2014/main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99207" y="2233987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=""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=""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34014" y="5330277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30895" y="2077116"/>
            <a:ext cx="4497839" cy="1655217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145504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6" y="4747395"/>
            <a:ext cx="4497839" cy="1709568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43706" y="3855555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БАЗА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297771" y="1164988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79254" y="4767446"/>
            <a:ext cx="4497839" cy="1689517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4" y="3862740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936599" y="2184546"/>
            <a:ext cx="37732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ПОЛУПУСТЫНЯ, СУХОЙ БЕЗВОДНЫЙ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8" y="2404559"/>
            <a:ext cx="204883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реднегодовая температура 10-11℃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-7℃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июле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+37℃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Наименьшее опускается до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-15℃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171428" y="2889538"/>
            <a:ext cx="20222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безморозного периода составляет 180-210 дней.</a:t>
            </a:r>
          </a:p>
          <a:p>
            <a:pPr algn="just"/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Годовое количество осадков не превышает 300 мм.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=""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05704" y="2371137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=""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6556" y="3016875"/>
            <a:ext cx="360000" cy="360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71436" y="5359979"/>
            <a:ext cx="13653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Лесной фонд составляет 1594 га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lang="ru-RU" sz="6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Почвенный покров разнообразный.</a:t>
            </a:r>
          </a:p>
          <a:p>
            <a:pPr algn="just">
              <a:lnSpc>
                <a:spcPts val="620"/>
              </a:lnSpc>
            </a:pPr>
            <a:r>
              <a:rPr lang="ru-RU" sz="6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прибрежной части распространены болотные и лугово-болотные почвы, в южной части преобладают луговые солончаковые, в центральной- лугово-карбонатные. В северной части территории наиболее распространены лугово-каштановые, солончаковые и солончаки.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57350817-E0E1-F8FA-9710-5BB6612E517F}"/>
              </a:ext>
            </a:extLst>
          </p:cNvPr>
          <p:cNvSpPr txBox="1"/>
          <p:nvPr/>
        </p:nvSpPr>
        <p:spPr>
          <a:xfrm>
            <a:off x="6291532" y="2245689"/>
            <a:ext cx="191498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месторождения глины, песка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95521" y="4844398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310,9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082980"/>
            <a:ext cx="12909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277,358 тыс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510277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14,249 тыс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=""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438530" y="5439206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105631"/>
            <a:ext cx="4497839" cy="1611550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8272709" y="5041247"/>
            <a:ext cx="12909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поселений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2,100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8272709" y="5487070"/>
            <a:ext cx="12909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12,644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961608"/>
            <a:ext cx="12909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лесного фонда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1,594 тыс. га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8253723" y="5913709"/>
            <a:ext cx="12909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водного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2,955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pic>
        <p:nvPicPr>
          <p:cNvPr id="48" name="Рисунок 47" descr="Елка со сплошной заливкой">
            <a:extLst>
              <a:ext uri="{FF2B5EF4-FFF2-40B4-BE49-F238E27FC236}">
                <a16:creationId xmlns=""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430878" y="5864737"/>
            <a:ext cx="360000" cy="360000"/>
          </a:xfrm>
          <a:prstGeom prst="rect">
            <a:avLst/>
          </a:prstGeom>
        </p:spPr>
      </p:pic>
      <p:pic>
        <p:nvPicPr>
          <p:cNvPr id="49" name="Рисунок 48" descr="Picture background"/>
          <p:cNvPicPr/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168" y="4984936"/>
            <a:ext cx="370407" cy="3750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Рисунок 49" descr="Picture background"/>
          <p:cNvPicPr/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artisticPaintStrok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838" y="5500518"/>
            <a:ext cx="333886" cy="26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 descr="Picture background"/>
          <p:cNvPicPr/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838" y="5913709"/>
            <a:ext cx="368811" cy="3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12306" y="6576129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=""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55866" y="2231527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808172" y="457798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8491" y="35567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1" y="303171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794740" y="2675689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694" y="3049417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54684" y="2675688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660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762970" y="53007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762060" y="5733427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="" xmlns:a16="http://schemas.microsoft.com/office/drawing/2014/main" id="{1734FEF8-23A3-18B1-AE5F-338355686DB3}"/>
              </a:ext>
            </a:extLst>
          </p:cNvPr>
          <p:cNvSpPr/>
          <p:nvPr/>
        </p:nvSpPr>
        <p:spPr>
          <a:xfrm>
            <a:off x="1276255" y="5235511"/>
            <a:ext cx="344540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en-US" sz="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532844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5160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9335" y="396102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08463" y="4341363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58D00896-22B3-FE36-7949-817B0AFC70FE}"/>
              </a:ext>
            </a:extLst>
          </p:cNvPr>
          <p:cNvSpPr txBox="1"/>
          <p:nvPr/>
        </p:nvSpPr>
        <p:spPr>
          <a:xfrm>
            <a:off x="1854684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836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3"/>
            <a:ext cx="2196000" cy="40709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больничных 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3" y="3610367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3" y="440740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84127" y="5326623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танции скорой помощи 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2" y="2302518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127991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портивных сооружений, из которых спортзалы 12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=""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=""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=""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480763" y="3646599"/>
            <a:ext cx="8938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площадок</a:t>
            </a:r>
          </a:p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="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3" y="446450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игровых площадок для детей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62086" y="5304462"/>
            <a:ext cx="145647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19225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систематически занимающихся спортом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8491" y="4033586"/>
            <a:ext cx="19136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искусств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12306" y="6576129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4576865"/>
            <a:ext cx="99437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endParaRPr lang="ru-RU" sz="1100" b="1" spc="-2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6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28609</a:t>
            </a:r>
          </a:p>
          <a:p>
            <a:pPr algn="just"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исленность населения участвующих в культурно-досуговых мероприятиях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государственной поддержки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еобходимость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развития транспортной инфраструктуры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еобходимость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развития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бизнес-центра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D25CE0A5-C6DD-EFB5-7F0D-422A5515A6CF}"/>
              </a:ext>
            </a:extLst>
          </p:cNvPr>
          <p:cNvSpPr/>
          <p:nvPr/>
        </p:nvSpPr>
        <p:spPr>
          <a:xfrm>
            <a:off x="3731306" y="3919469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Ограничена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возможность реализации инвестиционных проектов за счёт собственных средств,                   сложность с привлечением заемных средств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оформлением документов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(большое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документов)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(необходимость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использования заемных средств для развития бизнеса)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Трудности с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созданием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инженерной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инфраструктуры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Нехватка оборотных средств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улучшенных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позиций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982AF8-220A-F595-C9D0-8177176E8BED}"/>
              </a:ext>
            </a:extLst>
          </p:cNvPr>
          <p:cNvSpPr txBox="1"/>
          <p:nvPr/>
        </p:nvSpPr>
        <p:spPr>
          <a:xfrm>
            <a:off x="627016" y="6367403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x-none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="" xmlns:a16="http://schemas.microsoft.com/office/drawing/2014/main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="" xmlns:a16="http://schemas.microsoft.com/office/drawing/2014/main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="" xmlns:a16="http://schemas.microsoft.com/office/drawing/2014/main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="" xmlns:a16="http://schemas.microsoft.com/office/drawing/2014/main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34310" y="6574483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«ТАРУМОВСКИЙ РАЙОН»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695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29375</TotalTime>
  <Words>3187</Words>
  <Application>Microsoft Office PowerPoint</Application>
  <PresentationFormat>Лист A4 (210x297 мм)</PresentationFormat>
  <Paragraphs>847</Paragraphs>
  <Slides>28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Инвестиционный профиль МО</dc:subject>
  <dc:creator>Адуев Муслим Магомедович</dc:creator>
  <cp:lastModifiedBy>User</cp:lastModifiedBy>
  <cp:revision>580</cp:revision>
  <cp:lastPrinted>2024-10-25T09:06:15Z</cp:lastPrinted>
  <dcterms:created xsi:type="dcterms:W3CDTF">2023-11-22T14:19:10Z</dcterms:created>
  <dcterms:modified xsi:type="dcterms:W3CDTF">2024-11-08T13:07:15Z</dcterms:modified>
</cp:coreProperties>
</file>